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03" r:id="rId1"/>
  </p:sldMasterIdLst>
  <p:notesMasterIdLst>
    <p:notesMasterId r:id="rId17"/>
  </p:notesMasterIdLst>
  <p:handoutMasterIdLst>
    <p:handoutMasterId r:id="rId18"/>
  </p:handoutMasterIdLst>
  <p:sldIdLst>
    <p:sldId id="366" r:id="rId2"/>
    <p:sldId id="391" r:id="rId3"/>
    <p:sldId id="369" r:id="rId4"/>
    <p:sldId id="368" r:id="rId5"/>
    <p:sldId id="375" r:id="rId6"/>
    <p:sldId id="378" r:id="rId7"/>
    <p:sldId id="379" r:id="rId8"/>
    <p:sldId id="392" r:id="rId9"/>
    <p:sldId id="388" r:id="rId10"/>
    <p:sldId id="385" r:id="rId11"/>
    <p:sldId id="386" r:id="rId12"/>
    <p:sldId id="389" r:id="rId13"/>
    <p:sldId id="387" r:id="rId14"/>
    <p:sldId id="383" r:id="rId15"/>
    <p:sldId id="39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2CF"/>
    <a:srgbClr val="FFCC00"/>
    <a:srgbClr val="99FF99"/>
    <a:srgbClr val="000066"/>
    <a:srgbClr val="C0B6FC"/>
    <a:srgbClr val="990033"/>
    <a:srgbClr val="FFFFFF"/>
    <a:srgbClr val="E5ECFF"/>
    <a:srgbClr val="CCF6C2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2108" autoAdjust="0"/>
    <p:restoredTop sz="94564" autoAdjust="0"/>
  </p:normalViewPr>
  <p:slideViewPr>
    <p:cSldViewPr>
      <p:cViewPr varScale="1">
        <p:scale>
          <a:sx n="87" d="100"/>
          <a:sy n="87" d="100"/>
        </p:scale>
        <p:origin x="-13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 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5015971793141106"/>
          <c:y val="0.18278710994459041"/>
          <c:w val="0.8241122970375987"/>
          <c:h val="0.5008016914552347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 инвестиции в основной капитал, млн.рублей</c:v>
                </c:pt>
              </c:strCache>
            </c:strRef>
          </c:tx>
          <c:dLbls>
            <c:dLbl>
              <c:idx val="0"/>
              <c:layout/>
              <c:spPr/>
              <c:txPr>
                <a:bodyPr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/>
              <c:spPr/>
              <c:txPr>
                <a:bodyPr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/>
              <c:spPr/>
              <c:txPr>
                <a:bodyPr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3"/>
              <c:layout>
                <c:manualLayout>
                  <c:x val="0"/>
                  <c:y val="-3.0430775007935004E-7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sz="1200" b="1" dirty="0">
                        <a:latin typeface="Times New Roman" pitchFamily="18" charset="0"/>
                        <a:cs typeface="Times New Roman" pitchFamily="18" charset="0"/>
                      </a:rPr>
                      <a:t>6909,7</a:t>
                    </a:r>
                  </a:p>
                </c:rich>
              </c:tx>
              <c:spPr/>
              <c:showVal val="1"/>
            </c:dLbl>
            <c:dLbl>
              <c:idx val="4"/>
              <c:layout/>
              <c:spPr/>
              <c:txPr>
                <a:bodyPr/>
                <a:lstStyle/>
                <a:p>
                  <a:pPr>
                    <a:defRPr sz="12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elete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792.9</c:v>
                </c:pt>
                <c:pt idx="1">
                  <c:v>2034.7</c:v>
                </c:pt>
                <c:pt idx="2">
                  <c:v>2841.3</c:v>
                </c:pt>
                <c:pt idx="3">
                  <c:v>6909.7</c:v>
                </c:pt>
                <c:pt idx="4">
                  <c:v>4759</c:v>
                </c:pt>
              </c:numCache>
            </c:numRef>
          </c:val>
        </c:ser>
        <c:gapWidth val="75"/>
        <c:overlap val="-25"/>
        <c:axId val="87144320"/>
        <c:axId val="87145856"/>
      </c:barChart>
      <c:catAx>
        <c:axId val="87144320"/>
        <c:scaling>
          <c:orientation val="minMax"/>
        </c:scaling>
        <c:axPos val="b"/>
        <c:numFmt formatCode="General" sourceLinked="1"/>
        <c:majorTickMark val="none"/>
        <c:tickLblPos val="nextTo"/>
        <c:crossAx val="87145856"/>
        <c:crosses val="autoZero"/>
        <c:auto val="1"/>
        <c:lblAlgn val="ctr"/>
        <c:lblOffset val="100"/>
      </c:catAx>
      <c:valAx>
        <c:axId val="8714585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87144320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C77691C-B9AC-49D4-8B07-FC3636C387C5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37003CE-29B1-4305-9432-9357BBB747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43298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7275DFA-5B77-4366-A99D-6F214DC0AF6C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52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647D40B-A506-46F3-97C4-DA30A60AE2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730541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58BBA-A81C-4A68-BD2D-0D13B33BF380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7D6F7-1870-4282-8329-0B56CFD9C4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7517B-47D7-4A5A-BB18-BBCF99EA85C1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A9107-8826-4837-989A-5001C89DD6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954CC-8D7D-428A-ABF1-D387EAC776A3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692A3-71EB-4106-9091-D6CC00411B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A9764-C885-437C-8CAD-74DD73BA3FCD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83991-AA30-4F10-903F-CFDF6F714D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DCE48-984D-4E6F-B109-4D1D12B8E294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B69DA-2812-4A78-A8F3-A911D0C030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6330E-A776-4A7F-83D3-935685DD3E7F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3E966-E352-439C-9389-04BBF317A6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62107-479F-42F2-A347-95B4C4ED27A7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96C97-B2DA-40BA-8D77-0BCC2974E7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AD710F-9373-4DB1-90D5-0BC78B880959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BBEE1-5641-4C15-AC98-7B547B5DB7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D0FF9-B011-412E-920B-31A78BCD07C2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CFB7B-71A1-4C68-85E4-9AEF838E49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A7359-129E-406E-AD4B-DA38023B39EC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AFAF-9E84-4BB4-B1D0-7725ADA87C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99A92-0B48-4971-8380-0D794AFD2C83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30EA2-39CB-4967-B9FE-E8DB6F6C8C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A173D-99CC-48AC-8962-9C08BB9AE547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8F9F6C-6692-489A-8A2C-09C7869D59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496B6-7E6C-48F6-BD1D-22F3F6B41CCD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AB892-2A5E-44AA-9D7D-BFAD7661FA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44A8DB0-7C33-4590-8A52-4DDD2C5C7C86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141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1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1D3DD71-CE96-4F54-8E86-31F5203EAE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5" r:id="rId2"/>
    <p:sldLayoutId id="2147483714" r:id="rId3"/>
    <p:sldLayoutId id="2147483713" r:id="rId4"/>
    <p:sldLayoutId id="2147483712" r:id="rId5"/>
    <p:sldLayoutId id="2147483711" r:id="rId6"/>
    <p:sldLayoutId id="2147483710" r:id="rId7"/>
    <p:sldLayoutId id="2147483709" r:id="rId8"/>
    <p:sldLayoutId id="2147483708" r:id="rId9"/>
    <p:sldLayoutId id="2147483707" r:id="rId10"/>
    <p:sldLayoutId id="2147483706" r:id="rId11"/>
    <p:sldLayoutId id="2147483705" r:id="rId12"/>
    <p:sldLayoutId id="214748370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NULL"/><Relationship Id="rId3" Type="http://schemas.openxmlformats.org/officeDocument/2006/relationships/image" Target="../media/image4.png"/><Relationship Id="rId12" Type="http://schemas.microsoft.com/office/2007/relationships/hdphoto" Target="../../word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7.jpeg"/><Relationship Id="rId10" Type="http://schemas.microsoft.com/office/2007/relationships/hdphoto" Target="NULL"/><Relationship Id="rId4" Type="http://schemas.openxmlformats.org/officeDocument/2006/relationships/image" Target="../media/image15.jpeg"/><Relationship Id="rId9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1" Type="http://schemas.openxmlformats.org/officeDocument/2006/relationships/image" Target="../media/image23.jpeg"/><Relationship Id="rId17" Type="http://schemas.openxmlformats.org/officeDocument/2006/relationships/image" Target="../media/image22.jpeg"/><Relationship Id="rId2" Type="http://schemas.openxmlformats.org/officeDocument/2006/relationships/image" Target="../media/image4.png"/><Relationship Id="rId16" Type="http://schemas.microsoft.com/office/2007/relationships/hdphoto" Target="NULL"/><Relationship Id="rId20" Type="http://schemas.microsoft.com/office/2007/relationships/hdphoto" Target="../../word/media/hdphoto6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22" Type="http://schemas.microsoft.com/office/2007/relationships/hdphoto" Target="../../word/media/hdphoto7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hyperlink" Target="mailto:admipatovo@yandex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jpeg"/><Relationship Id="rId12" Type="http://schemas.openxmlformats.org/officeDocument/2006/relationships/hyperlink" Target="mailto:admipatovo@yandex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63" y="0"/>
            <a:ext cx="9144001" cy="685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714348" y="2214554"/>
            <a:ext cx="8013729" cy="3571900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412" name="Text Placeholder 2"/>
          <p:cNvSpPr txBox="1">
            <a:spLocks/>
          </p:cNvSpPr>
          <p:nvPr/>
        </p:nvSpPr>
        <p:spPr bwMode="auto">
          <a:xfrm>
            <a:off x="3733800" y="2060575"/>
            <a:ext cx="526732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lnSpc>
                <a:spcPct val="60000"/>
              </a:lnSpc>
              <a:spcBef>
                <a:spcPct val="20000"/>
              </a:spcBef>
            </a:pPr>
            <a:endParaRPr lang="ru-RU" altLang="ru-RU" sz="2900" b="1" dirty="0">
              <a:latin typeface="Calibri" pitchFamily="34" charset="0"/>
            </a:endParaRPr>
          </a:p>
        </p:txBody>
      </p:sp>
      <p:sp>
        <p:nvSpPr>
          <p:cNvPr id="2" name="Title 4"/>
          <p:cNvSpPr txBox="1">
            <a:spLocks/>
          </p:cNvSpPr>
          <p:nvPr/>
        </p:nvSpPr>
        <p:spPr bwMode="auto">
          <a:xfrm>
            <a:off x="731150" y="1500174"/>
            <a:ext cx="8055691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defRPr/>
            </a:pPr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defRPr/>
            </a:pPr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85000"/>
                  <a:lumOff val="1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85000"/>
                    <a:lumOff val="1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Организация работы по обеспечению благоприятного инвестиционного климата в 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85000"/>
                    <a:lumOff val="1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Ипатовском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85000"/>
                    <a:lumOff val="1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районе в рамках внедрения Стандарта деятельности органов местного самоуправления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>
              <a:lnSpc>
                <a:spcPct val="90000"/>
              </a:lnSpc>
              <a:defRPr/>
            </a:pP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9" name="Text Box 14"/>
          <p:cNvSpPr txBox="1">
            <a:spLocks noChangeArrowheads="1"/>
          </p:cNvSpPr>
          <p:nvPr/>
        </p:nvSpPr>
        <p:spPr bwMode="auto">
          <a:xfrm>
            <a:off x="2285984" y="214290"/>
            <a:ext cx="6508758" cy="1754326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3600" b="1" dirty="0" err="1" smtClean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Ипатовский</a:t>
            </a:r>
            <a:r>
              <a:rPr lang="ru-RU" sz="3600" b="1" dirty="0" smtClean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муниципальный район </a:t>
            </a:r>
            <a:r>
              <a:rPr lang="ru-RU" sz="3600" b="1" dirty="0" smtClean="0">
                <a:solidFill>
                  <a:schemeClr val="accent1">
                    <a:lumMod val="10000"/>
                  </a:schemeClr>
                </a:solidFill>
              </a:rPr>
              <a:t>Ставропольского </a:t>
            </a:r>
            <a:r>
              <a:rPr lang="ru-RU" sz="3600" b="1" dirty="0">
                <a:solidFill>
                  <a:schemeClr val="accent1">
                    <a:lumMod val="10000"/>
                  </a:schemeClr>
                </a:solidFill>
              </a:rPr>
              <a:t>края</a:t>
            </a:r>
          </a:p>
        </p:txBody>
      </p:sp>
      <p:pic>
        <p:nvPicPr>
          <p:cNvPr id="17419" name="Picture 16" descr="IMG_14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142852"/>
            <a:ext cx="1800225" cy="1990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200" name="AutoShape 8"/>
          <p:cNvSpPr>
            <a:spLocks noChangeArrowheads="1"/>
          </p:cNvSpPr>
          <p:nvPr/>
        </p:nvSpPr>
        <p:spPr bwMode="gray">
          <a:xfrm>
            <a:off x="461498" y="3571876"/>
            <a:ext cx="4039064" cy="2377404"/>
          </a:xfrm>
          <a:prstGeom prst="roundRect">
            <a:avLst>
              <a:gd name="adj" fmla="val 11921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ru-RU" sz="2000" b="1" kern="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000" b="1" kern="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kern="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Реестр свободных </a:t>
            </a:r>
          </a:p>
          <a:p>
            <a:pPr algn="ctr">
              <a:defRPr/>
            </a:pPr>
            <a:r>
              <a:rPr lang="ru-RU" sz="2000" b="1" kern="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инвестиционных площадок </a:t>
            </a:r>
          </a:p>
          <a:p>
            <a:pPr algn="ctr">
              <a:defRPr/>
            </a:pPr>
            <a:r>
              <a:rPr lang="ru-RU" sz="1800" kern="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(который предлагает потенциальным </a:t>
            </a:r>
          </a:p>
          <a:p>
            <a:pPr algn="ctr">
              <a:defRPr/>
            </a:pPr>
            <a:r>
              <a:rPr lang="ru-RU" sz="1800" kern="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инвесторам площадки для размещения </a:t>
            </a:r>
          </a:p>
          <a:p>
            <a:pPr algn="ctr">
              <a:defRPr/>
            </a:pPr>
            <a:r>
              <a:rPr lang="ru-RU" sz="1800" kern="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производственных и иных объектов)</a:t>
            </a:r>
          </a:p>
          <a:p>
            <a:pPr algn="ctr">
              <a:defRPr/>
            </a:pPr>
            <a:r>
              <a:rPr lang="ru-RU" sz="1800" kern="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1800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000" dirty="0" smtClean="0">
              <a:solidFill>
                <a:srgbClr val="000066"/>
              </a:solidFill>
            </a:endParaRPr>
          </a:p>
          <a:p>
            <a:pPr algn="ctr">
              <a:defRPr/>
            </a:pPr>
            <a:endParaRPr lang="ru-RU" sz="2000" dirty="0" smtClean="0">
              <a:solidFill>
                <a:srgbClr val="000066"/>
              </a:solidFill>
            </a:endParaRPr>
          </a:p>
          <a:p>
            <a:pPr algn="ctr">
              <a:defRPr/>
            </a:pPr>
            <a:endParaRPr lang="ru-RU" sz="2000" dirty="0">
              <a:solidFill>
                <a:srgbClr val="000066"/>
              </a:solidFill>
            </a:endParaRPr>
          </a:p>
        </p:txBody>
      </p:sp>
      <p:sp>
        <p:nvSpPr>
          <p:cNvPr id="4" name="AutoShape 8"/>
          <p:cNvSpPr>
            <a:spLocks noChangeArrowheads="1"/>
          </p:cNvSpPr>
          <p:nvPr/>
        </p:nvSpPr>
        <p:spPr bwMode="gray">
          <a:xfrm>
            <a:off x="4857752" y="3643314"/>
            <a:ext cx="4103348" cy="2305966"/>
          </a:xfrm>
          <a:prstGeom prst="roundRect">
            <a:avLst>
              <a:gd name="adj" fmla="val 11921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Перечень объектов недвижимости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ea typeface="Times New Roman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который предлагает потенциальным </a:t>
            </a:r>
          </a:p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инвесторам перечень объектов </a:t>
            </a:r>
          </a:p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недвижимости, где возможна реализация</a:t>
            </a:r>
          </a:p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инвестиционных проектов)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10545" y="157234"/>
            <a:ext cx="9144000" cy="1183534"/>
          </a:xfrm>
          <a:prstGeom prst="rect">
            <a:avLst/>
          </a:prstGeom>
          <a:solidFill>
            <a:srgbClr val="000080"/>
          </a:solidFill>
          <a:ln>
            <a:solidFill>
              <a:srgbClr val="C0C0C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1800" b="1" kern="0" dirty="0" smtClean="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	</a:t>
            </a:r>
            <a:r>
              <a:rPr lang="ru-RU" altLang="ru-RU" sz="28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Доступная инфраструктура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размещения производственных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иных объектов инвесторов</a:t>
            </a:r>
            <a:r>
              <a:rPr lang="ru-RU" altLang="ru-RU" sz="28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ru-RU" sz="2800" b="1" kern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6" descr="IMG_14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7234"/>
            <a:ext cx="864096" cy="118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392488" y="1500174"/>
            <a:ext cx="8394354" cy="1785950"/>
          </a:xfrm>
          <a:prstGeom prst="flowChartAlternateProcess">
            <a:avLst/>
          </a:prstGeom>
          <a:gradFill>
            <a:gsLst>
              <a:gs pos="0">
                <a:srgbClr val="FFC000"/>
              </a:gs>
              <a:gs pos="10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Ипатовском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муниципальном районе Ставропольского края  сформированы 3 (три) инвестиционные площадки и перечень объектов недвижимости, предлагаемых потенциальным инвесторам для размещения  производственных и иных объектов. Целью их создания и актуализации является локализация новых инвестиционных проектов на территории района с учетом требований к инженерной и транспортной инфраструктуре.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384292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itle 1"/>
          <p:cNvSpPr>
            <a:spLocks noGrp="1"/>
          </p:cNvSpPr>
          <p:nvPr>
            <p:ph type="title" idx="4294967295"/>
          </p:nvPr>
        </p:nvSpPr>
        <p:spPr>
          <a:xfrm>
            <a:off x="0" y="123824"/>
            <a:ext cx="9144000" cy="928913"/>
          </a:xfrm>
          <a:solidFill>
            <a:srgbClr val="000080"/>
          </a:solidFill>
          <a:ln>
            <a:solidFill>
              <a:srgbClr val="969696"/>
            </a:solidFill>
          </a:ln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altLang="ru-RU" sz="1800" b="1" kern="1200" dirty="0" smtClean="0">
                <a:solidFill>
                  <a:schemeClr val="bg1"/>
                </a:solidFill>
                <a:ea typeface="+mn-ea"/>
                <a:cs typeface="Arial" panose="020B0604020202020204" pitchFamily="34" charset="0"/>
              </a:rPr>
              <a:t>	</a:t>
            </a:r>
            <a:r>
              <a:rPr lang="ru-RU" sz="32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Реестр инвестиционных площадок</a:t>
            </a:r>
            <a:endParaRPr lang="ru-RU" sz="3200" b="1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9725" name="Picture 16" descr="IMG_14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"/>
            <a:ext cx="936103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Блок-схема: процесс 1"/>
          <p:cNvSpPr/>
          <p:nvPr/>
        </p:nvSpPr>
        <p:spPr>
          <a:xfrm>
            <a:off x="142844" y="1196752"/>
            <a:ext cx="2857520" cy="946364"/>
          </a:xfrm>
          <a:prstGeom prst="flowChartProcess">
            <a:avLst/>
          </a:prstGeom>
          <a:gradFill>
            <a:gsLst>
              <a:gs pos="0">
                <a:srgbClr val="FFC000"/>
              </a:gs>
              <a:gs pos="10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solidFill>
                  <a:schemeClr val="tx1"/>
                </a:solidFill>
              </a:rPr>
              <a:t>1. Инвестиционная площадка (</a:t>
            </a:r>
            <a:r>
              <a:rPr lang="ru-RU" dirty="0" smtClean="0">
                <a:solidFill>
                  <a:schemeClr val="tx1"/>
                </a:solidFill>
              </a:rPr>
              <a:t>площадью земельного участка  195 га).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142844" y="4429132"/>
            <a:ext cx="900115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Тип площадок – промышленные.</a:t>
            </a:r>
          </a:p>
          <a:p>
            <a:pPr lvl="0"/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Правообладателем земельных участков, государственная собственность на которые не разграничена является Администрация Ипатовского муниципального района Ставропольского края (АИМР СК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    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6357950" y="1214422"/>
            <a:ext cx="2643206" cy="928694"/>
          </a:xfrm>
          <a:prstGeom prst="flowChartProcess">
            <a:avLst/>
          </a:prstGeom>
          <a:gradFill>
            <a:gsLst>
              <a:gs pos="0">
                <a:srgbClr val="FFC000"/>
              </a:gs>
              <a:gs pos="10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solidFill>
                  <a:schemeClr val="tx1"/>
                </a:solidFill>
              </a:rPr>
              <a:t>3. Инвестиционная площадка </a:t>
            </a:r>
            <a:r>
              <a:rPr lang="ru-RU" dirty="0" smtClean="0">
                <a:solidFill>
                  <a:schemeClr val="tx1"/>
                </a:solidFill>
              </a:rPr>
              <a:t>(площадью земельного участка 10,69 га).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" name="Рисунок 12" descr="Завод_глуб_перераб_195 га_"/>
          <p:cNvPicPr/>
          <p:nvPr/>
        </p:nvPicPr>
        <p:blipFill>
          <a:blip r:embed="rId4">
            <a:lum bright="-1000" contrast="46000"/>
            <a:extLst>
              <a:ext uri="{BEBA8EAE-BF5A-486C-A8C5-ECC9F3942E4B}">
                <a14:imgProps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2844" y="2214554"/>
            <a:ext cx="2928990" cy="228601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357554" y="1214422"/>
            <a:ext cx="2857520" cy="92869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  <a:alpha val="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168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2. Инвестиционная площадка (</a:t>
            </a:r>
            <a:r>
              <a:rPr lang="ru-RU" dirty="0" smtClean="0">
                <a:solidFill>
                  <a:schemeClr val="tx1"/>
                </a:solidFill>
              </a:rPr>
              <a:t>площадью земельного участка  7,2 </a:t>
            </a:r>
            <a:r>
              <a:rPr lang="ru-RU" b="1" dirty="0" smtClean="0">
                <a:solidFill>
                  <a:schemeClr val="tx1"/>
                </a:solidFill>
              </a:rPr>
              <a:t>га).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8" name="Рисунок 17" descr="Завод_подсолнеч_7,2 га_"/>
          <p:cNvPicPr/>
          <p:nvPr/>
        </p:nvPicPr>
        <p:blipFill>
          <a:blip r:embed="rId9">
            <a:lum bright="-1000" contrast="38000"/>
            <a:extLst>
              <a:ext uri="{BEBA8EAE-BF5A-486C-A8C5-ECC9F3942E4B}">
                <a14:imgProps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86116" y="2214554"/>
            <a:ext cx="285752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Лог_центр_овощи_10,69 га_"/>
          <p:cNvPicPr/>
          <p:nvPr/>
        </p:nvPicPr>
        <p:blipFill>
          <a:blip r:embed="rId11">
            <a:lum contrast="43000"/>
            <a:extLst>
              <a:ext uri="{BEBA8EAE-BF5A-486C-A8C5-ECC9F3942E4B}">
                <a14:imgProps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357950" y="2214554"/>
            <a:ext cx="264166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Блок-схема: процесс 11"/>
          <p:cNvSpPr/>
          <p:nvPr/>
        </p:nvSpPr>
        <p:spPr>
          <a:xfrm>
            <a:off x="214282" y="5214950"/>
            <a:ext cx="8786874" cy="857256"/>
          </a:xfrm>
          <a:prstGeom prst="flowChartProces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Ответственное лицо в АИМР СК -  </a:t>
            </a: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Головинов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Николай Сергеевич,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первый заместитель главы администрации - начальник отдела сельского хозяйства и охраны окружающей среды АИМР СК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lvl="0"/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тел. (865-42) 5-76-60,  </a:t>
            </a: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oshipatovo@yandex.ru</a:t>
            </a:r>
            <a:endParaRPr lang="ru-RU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214282" y="6000768"/>
            <a:ext cx="8786874" cy="857232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Освоение инвестиционных площадок позволит завоевать новые экономические ниши, раскрыть инвестиционный потенциал Ипатовского района, а также решить социальные проблемы, в части создания новых рабочих мест. 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09094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 bwMode="auto">
          <a:xfrm>
            <a:off x="10545" y="157234"/>
            <a:ext cx="9144000" cy="1183534"/>
          </a:xfrm>
          <a:prstGeom prst="rect">
            <a:avLst/>
          </a:prstGeom>
          <a:solidFill>
            <a:srgbClr val="000080"/>
          </a:solidFill>
          <a:ln>
            <a:solidFill>
              <a:srgbClr val="C0C0C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1800" b="1" kern="0" dirty="0" smtClean="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	</a:t>
            </a:r>
            <a:r>
              <a:rPr lang="ru-RU" altLang="ru-RU" sz="28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Перечень объектов недвижимости, предлагаемых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потенциальным инвесторам для размещения производственных и иных объектов.</a:t>
            </a:r>
            <a:endParaRPr lang="en-US" altLang="ru-RU" sz="2800" b="1" kern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6" descr="IMG_14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7234"/>
            <a:ext cx="857224" cy="118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285992"/>
            <a:ext cx="285752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3428992" y="1428736"/>
            <a:ext cx="2714644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2.Административное здание и земельный участок с кадастровым номером 26:02:104264:0003 площадью 3708 кв.м., на котором расположен объект </a:t>
            </a:r>
            <a:r>
              <a:rPr lang="ru-RU" sz="1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недвижимостив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г.Ипатово, по ул.Рабочей д.3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2571744"/>
            <a:ext cx="2571768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Блок-схема: процесс 13"/>
          <p:cNvSpPr/>
          <p:nvPr/>
        </p:nvSpPr>
        <p:spPr>
          <a:xfrm>
            <a:off x="6357950" y="1428736"/>
            <a:ext cx="2643206" cy="100013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3.Здание школы , площадью административного здания 612,3 кв.м  по адресу:  </a:t>
            </a:r>
            <a:r>
              <a:rPr lang="ru-RU" sz="1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Ипатовский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район, х.Красный  </a:t>
            </a:r>
            <a:r>
              <a:rPr lang="ru-RU" sz="1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Кундуль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ул.Красная,  д.42, </a:t>
            </a:r>
            <a:r>
              <a:rPr lang="ru-RU" sz="1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литер:Б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214282" y="1428736"/>
            <a:ext cx="2857520" cy="100013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1.Административное здание и земельный участок с кадастровым номером 26:02:104167:40 площадью 690 кв.м., на котором расположен объект недвижимости в г. Ипатово, ул. </a:t>
            </a:r>
            <a:r>
              <a:rPr lang="ru-RU" sz="1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Голубовского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д.330А, </a:t>
            </a:r>
            <a:r>
              <a:rPr lang="ru-RU" sz="1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литер:А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 descr="DSC03590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28992" y="2571744"/>
            <a:ext cx="2738005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 descr="Z:\Econom\Жанна\ИНВЕСТИЦИОННАЯ ДЕЯТЕЛЬНОСТЬ\Перечень имущества 2014-12-05\Кундули 1.JPG"/>
          <p:cNvPicPr/>
          <p:nvPr/>
        </p:nvPicPr>
        <p:blipFill>
          <a:blip r:embed="rId6" cstate="print">
            <a:extLst>
              <a:ext uri="{BEBA8EAE-BF5A-486C-A8C5-ECC9F3942E4B}">
                <a14:imgProps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  <a14:imgLayer r:embed="rId16">
                    <a14:imgEffect>
                      <a14:brightnessContrast bright="-13000" contrast="4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5720" y="5000636"/>
            <a:ext cx="2786082" cy="159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Блок-схема: процесс 20"/>
          <p:cNvSpPr/>
          <p:nvPr/>
        </p:nvSpPr>
        <p:spPr>
          <a:xfrm>
            <a:off x="285720" y="4357694"/>
            <a:ext cx="2786082" cy="92869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4.Здание школы , площадью административного здания 116,6 кв.м  и земельный участок 7993 кв.м по адресу:  </a:t>
            </a:r>
            <a:r>
              <a:rPr lang="ru-RU" sz="1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Ипатовский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район, х.Красный  </a:t>
            </a:r>
            <a:r>
              <a:rPr lang="ru-RU" sz="1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Кундуль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ул.Красная, д.42, </a:t>
            </a:r>
            <a:r>
              <a:rPr lang="ru-RU" sz="1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литер:А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Z:\Econom\Жанна\ИНВЕСТИЦИОННАЯ ДЕЯТЕЛЬНОСТЬ\Перечень имущества 2014-12-05\Кундули 21.JPG"/>
          <p:cNvPicPr/>
          <p:nvPr/>
        </p:nvPicPr>
        <p:blipFill>
          <a:blip r:embed="rId17" cstate="print">
            <a:extLst>
              <a:ext uri="{BEBA8EAE-BF5A-486C-A8C5-ECC9F3942E4B}">
                <a14:imgProps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  <a14:imgLayer r:embed="rId20">
                    <a14:imgEffect>
                      <a14:brightnessContrast bright="-8000" contrast="59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357554" y="5072074"/>
            <a:ext cx="2857520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Блок-схема: процесс 22"/>
          <p:cNvSpPr/>
          <p:nvPr/>
        </p:nvSpPr>
        <p:spPr>
          <a:xfrm>
            <a:off x="3357554" y="4643446"/>
            <a:ext cx="2857520" cy="71438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Пристройка к школе, площадью 186,1 кв.м по адресу: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Ипатовский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район, х.Красный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Кундуль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ул.Красная , д.42 ,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литер:В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C:\Documents and Settings\Кудлай\Local Settings\Temporary Internet Files\Content.Word\Кундули.jpg"/>
          <p:cNvPicPr/>
          <p:nvPr/>
        </p:nvPicPr>
        <p:blipFill>
          <a:blip r:embed="rId21" cstate="print">
            <a:extLst>
              <a:ext uri="{BEBA8EAE-BF5A-486C-A8C5-ECC9F3942E4B}">
                <a14:imgProps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  <a14:imgLayer r:embed="rId22">
                    <a14:imgEffect>
                      <a14:brightnessContrast bright="-9000" contrast="5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500826" y="5143512"/>
            <a:ext cx="2428892" cy="1548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Блок-схема: процесс 25"/>
          <p:cNvSpPr/>
          <p:nvPr/>
        </p:nvSpPr>
        <p:spPr>
          <a:xfrm>
            <a:off x="6500826" y="4429132"/>
            <a:ext cx="2428892" cy="8984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Блок подсобных помещений, площадью 65,5 кв.м по адресу: </a:t>
            </a:r>
            <a:r>
              <a:rPr lang="ru-RU" sz="1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Ипатовский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район, х.Красный </a:t>
            </a:r>
            <a:r>
              <a:rPr lang="ru-RU" sz="1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Кундуль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ул.Красная , д.42 , </a:t>
            </a:r>
            <a:r>
              <a:rPr lang="ru-RU" sz="1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литер:Д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 smtClean="0"/>
          </a:p>
          <a:p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384292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60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itle 1"/>
          <p:cNvSpPr>
            <a:spLocks noGrp="1"/>
          </p:cNvSpPr>
          <p:nvPr>
            <p:ph type="title" idx="4294967295"/>
          </p:nvPr>
        </p:nvSpPr>
        <p:spPr>
          <a:xfrm>
            <a:off x="0" y="123824"/>
            <a:ext cx="9144000" cy="928913"/>
          </a:xfrm>
          <a:solidFill>
            <a:srgbClr val="000080"/>
          </a:solidFill>
          <a:ln>
            <a:solidFill>
              <a:srgbClr val="969696"/>
            </a:solidFill>
          </a:ln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altLang="ru-RU" sz="1800" b="1" kern="1200" dirty="0" smtClean="0">
                <a:solidFill>
                  <a:schemeClr val="bg1"/>
                </a:solidFill>
                <a:ea typeface="+mn-ea"/>
                <a:cs typeface="Arial" panose="020B0604020202020204" pitchFamily="34" charset="0"/>
              </a:rPr>
              <a:t>	</a:t>
            </a:r>
            <a:r>
              <a:rPr lang="ru-RU" sz="24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Многоуровневый перечень инвестиционных проектов</a:t>
            </a:r>
            <a:endParaRPr lang="ru-RU" sz="2400" b="1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9725" name="Picture 16" descr="IMG_14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"/>
            <a:ext cx="936103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Блок-схема: процесс 1"/>
          <p:cNvSpPr/>
          <p:nvPr/>
        </p:nvSpPr>
        <p:spPr>
          <a:xfrm>
            <a:off x="323528" y="1196752"/>
            <a:ext cx="4536504" cy="360040"/>
          </a:xfrm>
          <a:prstGeom prst="flowChartProcess">
            <a:avLst/>
          </a:prstGeom>
          <a:gradFill>
            <a:gsLst>
              <a:gs pos="0">
                <a:srgbClr val="FFC000"/>
              </a:gs>
              <a:gs pos="10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 уровень (федерального значения)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3500438"/>
            <a:ext cx="2832585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1695" y="1721677"/>
            <a:ext cx="280831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203848" y="1721677"/>
            <a:ext cx="280831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900" dirty="0">
                <a:solidFill>
                  <a:srgbClr val="000000"/>
                </a:solidFill>
              </a:rPr>
              <a:t>«</a:t>
            </a:r>
            <a:r>
              <a:rPr lang="ru-RU" sz="900" b="1" dirty="0">
                <a:solidFill>
                  <a:srgbClr val="000000"/>
                </a:solidFill>
              </a:rPr>
              <a:t>Развитие интенсивного растениеводства</a:t>
            </a:r>
            <a:r>
              <a:rPr lang="ru-RU" sz="900" dirty="0">
                <a:solidFill>
                  <a:srgbClr val="000000"/>
                </a:solidFill>
              </a:rPr>
              <a:t>»</a:t>
            </a:r>
          </a:p>
          <a:p>
            <a:pPr lvl="0"/>
            <a:endParaRPr lang="ru-RU" sz="900" dirty="0">
              <a:solidFill>
                <a:srgbClr val="000000"/>
              </a:solidFill>
            </a:endParaRP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Инициатор проекта - ЗАО «СХП «</a:t>
            </a:r>
            <a:r>
              <a:rPr lang="ru-RU" sz="900" dirty="0" err="1">
                <a:solidFill>
                  <a:srgbClr val="000000"/>
                </a:solidFill>
              </a:rPr>
              <a:t>Агроинвест</a:t>
            </a:r>
            <a:r>
              <a:rPr lang="ru-RU" sz="900" dirty="0">
                <a:solidFill>
                  <a:srgbClr val="000000"/>
                </a:solidFill>
              </a:rPr>
              <a:t>», 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Географическое размещение объекта - п. </a:t>
            </a:r>
            <a:r>
              <a:rPr lang="ru-RU" sz="900" dirty="0" err="1">
                <a:solidFill>
                  <a:srgbClr val="000000"/>
                </a:solidFill>
              </a:rPr>
              <a:t>Винодельненский</a:t>
            </a:r>
            <a:r>
              <a:rPr lang="ru-RU" sz="900" dirty="0">
                <a:solidFill>
                  <a:srgbClr val="000000"/>
                </a:solidFill>
              </a:rPr>
              <a:t>, </a:t>
            </a:r>
            <a:r>
              <a:rPr lang="ru-RU" sz="900" dirty="0" err="1">
                <a:solidFill>
                  <a:srgbClr val="000000"/>
                </a:solidFill>
              </a:rPr>
              <a:t>Ипатовского</a:t>
            </a:r>
            <a:r>
              <a:rPr lang="ru-RU" sz="900" dirty="0">
                <a:solidFill>
                  <a:srgbClr val="000000"/>
                </a:solidFill>
              </a:rPr>
              <a:t> района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Срок реализации – 2012-2017 годы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Количество рабочих мест -174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Планируемый объем инвестиций - 1339,6 млн. рублей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Отрасль – Сельское хозяйство «растениеводство»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3861048"/>
            <a:ext cx="244827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900" dirty="0" smtClean="0">
                <a:solidFill>
                  <a:srgbClr val="000000"/>
                </a:solidFill>
              </a:rPr>
              <a:t>« </a:t>
            </a:r>
            <a:r>
              <a:rPr lang="ru-RU" sz="900" b="1" dirty="0" smtClean="0">
                <a:solidFill>
                  <a:srgbClr val="000000"/>
                </a:solidFill>
              </a:rPr>
              <a:t>Строительство нефтеперекачивающей станции (НПС -4)»</a:t>
            </a:r>
          </a:p>
          <a:p>
            <a:pPr lvl="0"/>
            <a:r>
              <a:rPr lang="ru-RU" sz="900" dirty="0" smtClean="0">
                <a:solidFill>
                  <a:srgbClr val="000000"/>
                </a:solidFill>
              </a:rPr>
              <a:t>Инициатор  </a:t>
            </a:r>
            <a:r>
              <a:rPr lang="ru-RU" sz="900" dirty="0">
                <a:solidFill>
                  <a:srgbClr val="000000"/>
                </a:solidFill>
              </a:rPr>
              <a:t>проекта - ЗАО «Каспийский трубопроводный консорциум -Р» 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Географическое размещение объекта - (НПС-4), п. Советское Руно, </a:t>
            </a:r>
            <a:r>
              <a:rPr lang="ru-RU" sz="900" dirty="0" err="1">
                <a:solidFill>
                  <a:srgbClr val="000000"/>
                </a:solidFill>
              </a:rPr>
              <a:t>Ипатовского</a:t>
            </a:r>
            <a:r>
              <a:rPr lang="ru-RU" sz="900" dirty="0">
                <a:solidFill>
                  <a:srgbClr val="000000"/>
                </a:solidFill>
              </a:rPr>
              <a:t> района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Срок реализации – 2012 - 2014 гг.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Количество рабочих мест - 36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Отрасль – «транспортная деятельность»</a:t>
            </a: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6156176" y="1285861"/>
            <a:ext cx="2664296" cy="714380"/>
          </a:xfrm>
          <a:prstGeom prst="flowChartProcess">
            <a:avLst/>
          </a:prstGeom>
          <a:gradFill>
            <a:gsLst>
              <a:gs pos="0">
                <a:srgbClr val="FFC000"/>
              </a:gs>
              <a:gs pos="10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 уровень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(краевого значения)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01093" y="2214554"/>
            <a:ext cx="2619379" cy="194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6201093" y="4365104"/>
            <a:ext cx="2614106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900" dirty="0">
                <a:solidFill>
                  <a:srgbClr val="000000"/>
                </a:solidFill>
              </a:rPr>
              <a:t>«</a:t>
            </a:r>
            <a:r>
              <a:rPr lang="ru-RU" sz="900" b="1" dirty="0">
                <a:solidFill>
                  <a:srgbClr val="000000"/>
                </a:solidFill>
              </a:rPr>
              <a:t>Строительство кирпичного завода </a:t>
            </a:r>
          </a:p>
          <a:p>
            <a:pPr lvl="0"/>
            <a:endParaRPr lang="ru-RU" sz="900" dirty="0">
              <a:solidFill>
                <a:srgbClr val="000000"/>
              </a:solidFill>
            </a:endParaRP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Инициатор  проекта – Общество с ограниченной ответственностью «</a:t>
            </a:r>
            <a:r>
              <a:rPr lang="ru-RU" sz="900" dirty="0" err="1">
                <a:solidFill>
                  <a:srgbClr val="000000"/>
                </a:solidFill>
              </a:rPr>
              <a:t>КерамаСтрой</a:t>
            </a:r>
            <a:r>
              <a:rPr lang="ru-RU" sz="900" dirty="0">
                <a:solidFill>
                  <a:srgbClr val="000000"/>
                </a:solidFill>
              </a:rPr>
              <a:t>»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Географическое размещение объекта – г. Ипатово </a:t>
            </a:r>
            <a:r>
              <a:rPr lang="ru-RU" sz="900" dirty="0" err="1">
                <a:solidFill>
                  <a:srgbClr val="000000"/>
                </a:solidFill>
              </a:rPr>
              <a:t>Ипатовского</a:t>
            </a:r>
            <a:r>
              <a:rPr lang="ru-RU" sz="900" dirty="0">
                <a:solidFill>
                  <a:srgbClr val="000000"/>
                </a:solidFill>
              </a:rPr>
              <a:t> района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Срок реализации – 2014 - 2016 годы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Количество рабочих мест -116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Планируемый объем инвестиций – </a:t>
            </a:r>
            <a:r>
              <a:rPr lang="ru-RU" sz="900" dirty="0" smtClean="0">
                <a:solidFill>
                  <a:srgbClr val="000000"/>
                </a:solidFill>
              </a:rPr>
              <a:t>684,0 </a:t>
            </a:r>
            <a:r>
              <a:rPr lang="ru-RU" sz="900" dirty="0">
                <a:solidFill>
                  <a:srgbClr val="000000"/>
                </a:solidFill>
              </a:rPr>
              <a:t>млн. рублей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Отрасль – производство строительных материалов</a:t>
            </a:r>
          </a:p>
        </p:txBody>
      </p:sp>
    </p:spTree>
    <p:extLst>
      <p:ext uri="{BB962C8B-B14F-4D97-AF65-F5344CB8AC3E}">
        <p14:creationId xmlns:p14="http://schemas.microsoft.com/office/powerpoint/2010/main" xmlns="" val="28109094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8856"/>
            <a:ext cx="9280645" cy="703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itle 1"/>
          <p:cNvSpPr>
            <a:spLocks noGrp="1"/>
          </p:cNvSpPr>
          <p:nvPr>
            <p:ph type="title" idx="4294967295"/>
          </p:nvPr>
        </p:nvSpPr>
        <p:spPr>
          <a:xfrm>
            <a:off x="0" y="123824"/>
            <a:ext cx="9144000" cy="928913"/>
          </a:xfrm>
          <a:solidFill>
            <a:srgbClr val="000080"/>
          </a:solidFill>
          <a:ln>
            <a:solidFill>
              <a:srgbClr val="969696"/>
            </a:solidFill>
          </a:ln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altLang="ru-RU" sz="1800" b="1" kern="1200" dirty="0" smtClean="0">
                <a:solidFill>
                  <a:schemeClr val="bg1"/>
                </a:solidFill>
                <a:ea typeface="+mn-ea"/>
                <a:cs typeface="Arial" panose="020B0604020202020204" pitchFamily="34" charset="0"/>
              </a:rPr>
              <a:t>	</a:t>
            </a:r>
            <a:r>
              <a:rPr lang="ru-RU" sz="24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Многоуровневый перечень инвестиционных проектов</a:t>
            </a:r>
            <a:endParaRPr lang="ru-RU" sz="2400" b="1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9725" name="Picture 16" descr="IMG_14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"/>
            <a:ext cx="936103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Блок-схема: процесс 1"/>
          <p:cNvSpPr/>
          <p:nvPr/>
        </p:nvSpPr>
        <p:spPr>
          <a:xfrm>
            <a:off x="142844" y="1196752"/>
            <a:ext cx="9001156" cy="360040"/>
          </a:xfrm>
          <a:prstGeom prst="flowChartProcess">
            <a:avLst/>
          </a:prstGeom>
          <a:gradFill>
            <a:gsLst>
              <a:gs pos="0">
                <a:srgbClr val="FFC000"/>
              </a:gs>
              <a:gs pos="10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3 уровень (муниципального района)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643051"/>
            <a:ext cx="257176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214678" y="1643050"/>
            <a:ext cx="2509450" cy="147732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900" dirty="0">
                <a:solidFill>
                  <a:srgbClr val="000000"/>
                </a:solidFill>
              </a:rPr>
              <a:t>«</a:t>
            </a:r>
            <a:r>
              <a:rPr lang="ru-RU" sz="900" b="1" dirty="0">
                <a:solidFill>
                  <a:srgbClr val="000000"/>
                </a:solidFill>
              </a:rPr>
              <a:t>Механизированный производственный комплекс»</a:t>
            </a:r>
          </a:p>
          <a:p>
            <a:pPr lvl="0"/>
            <a:r>
              <a:rPr lang="ru-RU" sz="900" dirty="0" smtClean="0">
                <a:solidFill>
                  <a:srgbClr val="000000"/>
                </a:solidFill>
              </a:rPr>
              <a:t>Инициатор  </a:t>
            </a:r>
            <a:r>
              <a:rPr lang="ru-RU" sz="900" dirty="0">
                <a:solidFill>
                  <a:srgbClr val="000000"/>
                </a:solidFill>
              </a:rPr>
              <a:t>проекта – ИП Кухарь А.Н.,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Географическое размещение объекта - г. Ипатово, </a:t>
            </a:r>
            <a:r>
              <a:rPr lang="ru-RU" sz="900" dirty="0" err="1">
                <a:solidFill>
                  <a:srgbClr val="000000"/>
                </a:solidFill>
              </a:rPr>
              <a:t>Ипатовского</a:t>
            </a:r>
            <a:r>
              <a:rPr lang="ru-RU" sz="900" dirty="0">
                <a:solidFill>
                  <a:srgbClr val="000000"/>
                </a:solidFill>
              </a:rPr>
              <a:t> района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Срок реализации – 2012-2017 годы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Количество рабочих мест -100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Планируемый объем инвестиций – 130,0 млн. рублей</a:t>
            </a:r>
          </a:p>
          <a:p>
            <a:pPr lvl="0"/>
            <a:r>
              <a:rPr lang="ru-RU" sz="900" dirty="0" smtClean="0">
                <a:solidFill>
                  <a:srgbClr val="000000"/>
                </a:solidFill>
              </a:rPr>
              <a:t>Отрасль </a:t>
            </a:r>
            <a:r>
              <a:rPr lang="ru-RU" sz="900" dirty="0">
                <a:solidFill>
                  <a:srgbClr val="000000"/>
                </a:solidFill>
              </a:rPr>
              <a:t>- Сельское хозяйство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214686"/>
            <a:ext cx="257176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214678" y="3214687"/>
            <a:ext cx="2500330" cy="158504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000000"/>
                </a:solidFill>
              </a:rPr>
              <a:t>«</a:t>
            </a:r>
            <a:r>
              <a:rPr lang="ru-RU" sz="900" b="1" dirty="0">
                <a:solidFill>
                  <a:srgbClr val="000000"/>
                </a:solidFill>
              </a:rPr>
              <a:t>Цех по переработке и фасовке овощей»</a:t>
            </a:r>
          </a:p>
          <a:p>
            <a:pPr lvl="0"/>
            <a:r>
              <a:rPr lang="ru-RU" sz="900" dirty="0" smtClean="0">
                <a:solidFill>
                  <a:srgbClr val="000000"/>
                </a:solidFill>
              </a:rPr>
              <a:t>Инициатор </a:t>
            </a:r>
            <a:r>
              <a:rPr lang="ru-RU" sz="900" dirty="0">
                <a:solidFill>
                  <a:srgbClr val="000000"/>
                </a:solidFill>
              </a:rPr>
              <a:t>проекта - СПК «Кировский», 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Географическое размещение объекта -г. Ипатово, </a:t>
            </a:r>
            <a:r>
              <a:rPr lang="ru-RU" sz="900" dirty="0" err="1">
                <a:solidFill>
                  <a:srgbClr val="000000"/>
                </a:solidFill>
              </a:rPr>
              <a:t>Ипатовского</a:t>
            </a:r>
            <a:r>
              <a:rPr lang="ru-RU" sz="900" dirty="0">
                <a:solidFill>
                  <a:srgbClr val="000000"/>
                </a:solidFill>
              </a:rPr>
              <a:t> района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Срок реализации – 2013-2016 годы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Количество рабочих мест -53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Планируемый объем инвестиций – 150,0 млн. рублей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Отрасль - Сельское хозяйство</a:t>
            </a: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91808" y="1708256"/>
            <a:ext cx="3152192" cy="2077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6072198" y="4286256"/>
            <a:ext cx="3071802" cy="133882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900" b="1" dirty="0">
                <a:solidFill>
                  <a:srgbClr val="000000"/>
                </a:solidFill>
              </a:rPr>
              <a:t>Строительство завода по выпуску экологически чистого керамического кирпича»</a:t>
            </a:r>
          </a:p>
          <a:p>
            <a:pPr lvl="0"/>
            <a:r>
              <a:rPr lang="ru-RU" sz="900" dirty="0" smtClean="0">
                <a:solidFill>
                  <a:srgbClr val="000000"/>
                </a:solidFill>
              </a:rPr>
              <a:t>Инициатор  </a:t>
            </a:r>
            <a:r>
              <a:rPr lang="ru-RU" sz="900" dirty="0">
                <a:solidFill>
                  <a:srgbClr val="000000"/>
                </a:solidFill>
              </a:rPr>
              <a:t>проекта – ООО «</a:t>
            </a:r>
            <a:r>
              <a:rPr lang="ru-RU" sz="900" dirty="0" err="1">
                <a:solidFill>
                  <a:srgbClr val="000000"/>
                </a:solidFill>
              </a:rPr>
              <a:t>ЭкоКирпич</a:t>
            </a:r>
            <a:r>
              <a:rPr lang="ru-RU" sz="900" dirty="0">
                <a:solidFill>
                  <a:srgbClr val="000000"/>
                </a:solidFill>
              </a:rPr>
              <a:t>»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Географическое размещение объекта - карьер близ </a:t>
            </a:r>
            <a:r>
              <a:rPr lang="ru-RU" sz="900" dirty="0" err="1">
                <a:solidFill>
                  <a:srgbClr val="000000"/>
                </a:solidFill>
              </a:rPr>
              <a:t>х.Кочержинский</a:t>
            </a:r>
            <a:r>
              <a:rPr lang="ru-RU" sz="900" dirty="0">
                <a:solidFill>
                  <a:srgbClr val="000000"/>
                </a:solidFill>
              </a:rPr>
              <a:t> </a:t>
            </a:r>
            <a:r>
              <a:rPr lang="ru-RU" sz="900" dirty="0" err="1">
                <a:solidFill>
                  <a:srgbClr val="000000"/>
                </a:solidFill>
              </a:rPr>
              <a:t>Ипатовского</a:t>
            </a:r>
            <a:r>
              <a:rPr lang="ru-RU" sz="900" dirty="0">
                <a:solidFill>
                  <a:srgbClr val="000000"/>
                </a:solidFill>
              </a:rPr>
              <a:t> района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Срок реализации – 2014 </a:t>
            </a:r>
            <a:r>
              <a:rPr lang="ru-RU" sz="900" dirty="0" smtClean="0">
                <a:solidFill>
                  <a:srgbClr val="000000"/>
                </a:solidFill>
              </a:rPr>
              <a:t>-2015 годы</a:t>
            </a:r>
            <a:endParaRPr lang="ru-RU" sz="900" dirty="0">
              <a:solidFill>
                <a:srgbClr val="000000"/>
              </a:solidFill>
            </a:endParaRP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Количество рабочих мест -52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Планируемый объем инвестиций – 147,5 млн. рублей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Отрасль – производство строительных материалов</a:t>
            </a: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3" y="4929198"/>
            <a:ext cx="257176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3214678" y="4929198"/>
            <a:ext cx="2571769" cy="175432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900" b="1" dirty="0">
                <a:solidFill>
                  <a:srgbClr val="000000"/>
                </a:solidFill>
              </a:rPr>
              <a:t>«Закладка виноградников в </a:t>
            </a:r>
            <a:r>
              <a:rPr lang="ru-RU" sz="900" b="1" dirty="0" err="1">
                <a:solidFill>
                  <a:srgbClr val="000000"/>
                </a:solidFill>
              </a:rPr>
              <a:t>Ипатовском</a:t>
            </a:r>
            <a:r>
              <a:rPr lang="ru-RU" sz="900" b="1" dirty="0">
                <a:solidFill>
                  <a:srgbClr val="000000"/>
                </a:solidFill>
              </a:rPr>
              <a:t> районе</a:t>
            </a:r>
          </a:p>
          <a:p>
            <a:pPr lvl="0"/>
            <a:r>
              <a:rPr lang="ru-RU" sz="900" dirty="0" smtClean="0">
                <a:solidFill>
                  <a:srgbClr val="000000"/>
                </a:solidFill>
              </a:rPr>
              <a:t>Инициатор  </a:t>
            </a:r>
            <a:r>
              <a:rPr lang="ru-RU" sz="900" dirty="0">
                <a:solidFill>
                  <a:srgbClr val="000000"/>
                </a:solidFill>
              </a:rPr>
              <a:t>проекта – Глава КФХ - ИП Гасанов Р.Д.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Географическое размещение объекта – с. </a:t>
            </a:r>
            <a:r>
              <a:rPr lang="ru-RU" sz="900" dirty="0" err="1">
                <a:solidFill>
                  <a:srgbClr val="000000"/>
                </a:solidFill>
              </a:rPr>
              <a:t>Кевсала</a:t>
            </a:r>
            <a:r>
              <a:rPr lang="ru-RU" sz="900" dirty="0">
                <a:solidFill>
                  <a:srgbClr val="000000"/>
                </a:solidFill>
              </a:rPr>
              <a:t> </a:t>
            </a:r>
            <a:r>
              <a:rPr lang="ru-RU" sz="900" dirty="0" err="1">
                <a:solidFill>
                  <a:srgbClr val="000000"/>
                </a:solidFill>
              </a:rPr>
              <a:t>Ипатовского</a:t>
            </a:r>
            <a:r>
              <a:rPr lang="ru-RU" sz="900" dirty="0">
                <a:solidFill>
                  <a:srgbClr val="000000"/>
                </a:solidFill>
              </a:rPr>
              <a:t> района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Срок реализации – 2014-2018 годы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Количество рабочих мест -135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Планируемый объем инвестиций – 185,0 млн. рублей</a:t>
            </a:r>
          </a:p>
          <a:p>
            <a:pPr lvl="0"/>
            <a:r>
              <a:rPr lang="ru-RU" sz="900" dirty="0">
                <a:solidFill>
                  <a:srgbClr val="000000"/>
                </a:solidFill>
              </a:rPr>
              <a:t>Отрасль – Сельское хозяйство «виноградарство»</a:t>
            </a:r>
          </a:p>
        </p:txBody>
      </p:sp>
      <p:sp>
        <p:nvSpPr>
          <p:cNvPr id="14" name="Стрелка вправо 13"/>
          <p:cNvSpPr/>
          <p:nvPr/>
        </p:nvSpPr>
        <p:spPr>
          <a:xfrm>
            <a:off x="2857488" y="2214554"/>
            <a:ext cx="357190" cy="484632"/>
          </a:xfrm>
          <a:prstGeom prst="rightArrow">
            <a:avLst/>
          </a:prstGeom>
          <a:solidFill>
            <a:schemeClr val="accent6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857488" y="3786190"/>
            <a:ext cx="357190" cy="484632"/>
          </a:xfrm>
          <a:prstGeom prst="rightArrow">
            <a:avLst/>
          </a:prstGeom>
          <a:solidFill>
            <a:schemeClr val="accent6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2857488" y="5643578"/>
            <a:ext cx="285752" cy="484632"/>
          </a:xfrm>
          <a:prstGeom prst="rightArrow">
            <a:avLst/>
          </a:prstGeom>
          <a:solidFill>
            <a:schemeClr val="accent6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7314646" y="3758188"/>
            <a:ext cx="428628" cy="484632"/>
          </a:xfrm>
          <a:prstGeom prst="rightArrow">
            <a:avLst/>
          </a:prstGeom>
          <a:solidFill>
            <a:schemeClr val="accent6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489056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9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1508" name="Title 1"/>
          <p:cNvSpPr>
            <a:spLocks noGrp="1"/>
          </p:cNvSpPr>
          <p:nvPr>
            <p:ph type="title" idx="4294967295"/>
          </p:nvPr>
        </p:nvSpPr>
        <p:spPr>
          <a:xfrm>
            <a:off x="0" y="123824"/>
            <a:ext cx="9144000" cy="1288952"/>
          </a:xfrm>
          <a:solidFill>
            <a:srgbClr val="000080"/>
          </a:solidFill>
          <a:ln>
            <a:solidFill>
              <a:srgbClr val="969696"/>
            </a:solidFill>
          </a:ln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altLang="ru-RU" sz="1800" b="1" kern="1200" dirty="0" smtClean="0">
                <a:solidFill>
                  <a:schemeClr val="bg1"/>
                </a:solidFill>
                <a:ea typeface="+mn-ea"/>
                <a:cs typeface="Arial" panose="020B0604020202020204" pitchFamily="34" charset="0"/>
              </a:rPr>
              <a:t>	</a:t>
            </a:r>
            <a:r>
              <a:rPr lang="ru-RU" altLang="ru-RU" sz="2400" b="1" kern="1200" dirty="0" smtClean="0">
                <a:solidFill>
                  <a:schemeClr val="bg1"/>
                </a:solidFill>
                <a:ea typeface="+mn-ea"/>
                <a:cs typeface="Arial" panose="020B0604020202020204" pitchFamily="34" charset="0"/>
              </a:rPr>
              <a:t> Администрация Ипатовского </a:t>
            </a:r>
            <a:br>
              <a:rPr lang="ru-RU" altLang="ru-RU" sz="2400" b="1" kern="1200" dirty="0" smtClean="0">
                <a:solidFill>
                  <a:schemeClr val="bg1"/>
                </a:solidFill>
                <a:ea typeface="+mn-ea"/>
                <a:cs typeface="Arial" panose="020B0604020202020204" pitchFamily="34" charset="0"/>
              </a:rPr>
            </a:br>
            <a:r>
              <a:rPr lang="ru-RU" altLang="ru-RU" sz="2400" b="1" kern="1200" dirty="0" smtClean="0">
                <a:solidFill>
                  <a:schemeClr val="bg1"/>
                </a:solidFill>
                <a:ea typeface="+mn-ea"/>
                <a:cs typeface="Arial" panose="020B0604020202020204" pitchFamily="34" charset="0"/>
              </a:rPr>
              <a:t>              муниципального района Ставропольского края </a:t>
            </a:r>
            <a:r>
              <a:rPr lang="ru-RU" altLang="ru-RU" sz="2800" b="1" kern="1200" dirty="0" smtClean="0">
                <a:solidFill>
                  <a:schemeClr val="bg1"/>
                </a:solidFill>
                <a:ea typeface="+mn-ea"/>
                <a:cs typeface="Arial" panose="020B0604020202020204" pitchFamily="34" charset="0"/>
              </a:rPr>
              <a:t/>
            </a:r>
            <a:br>
              <a:rPr lang="ru-RU" altLang="ru-RU" sz="2800" b="1" kern="1200" dirty="0" smtClean="0">
                <a:solidFill>
                  <a:schemeClr val="bg1"/>
                </a:solidFill>
                <a:ea typeface="+mn-ea"/>
                <a:cs typeface="Arial" panose="020B0604020202020204" pitchFamily="34" charset="0"/>
              </a:rPr>
            </a:br>
            <a:r>
              <a:rPr lang="ru-RU" altLang="ru-RU" sz="3600" b="1" kern="1200" dirty="0" smtClean="0">
                <a:solidFill>
                  <a:schemeClr val="bg1"/>
                </a:solidFill>
                <a:ea typeface="+mn-ea"/>
                <a:cs typeface="Arial" panose="020B0604020202020204" pitchFamily="34" charset="0"/>
              </a:rPr>
              <a:t>благодарит за внимание!</a:t>
            </a:r>
            <a:endParaRPr lang="ru-RU" sz="3600" b="1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9725" name="Picture 16" descr="IMG_14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936103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5715016"/>
            <a:ext cx="8643998" cy="1000132"/>
          </a:xfrm>
          <a:prstGeom prst="roundRect">
            <a:avLst/>
          </a:prstGeom>
          <a:gradFill>
            <a:gsLst>
              <a:gs pos="0">
                <a:srgbClr val="FFC000"/>
              </a:gs>
              <a:gs pos="99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1"/>
                </a:solidFill>
              </a:rPr>
              <a:t>Контактная информация:</a:t>
            </a:r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dirty="0" smtClean="0">
                <a:solidFill>
                  <a:schemeClr val="tx1"/>
                </a:solidFill>
              </a:rPr>
              <a:t>356630, Ставропольский край, </a:t>
            </a:r>
            <a:r>
              <a:rPr lang="ru-RU" sz="1400" dirty="0" err="1" smtClean="0">
                <a:solidFill>
                  <a:schemeClr val="tx1"/>
                </a:solidFill>
              </a:rPr>
              <a:t>Ипатовский</a:t>
            </a:r>
            <a:r>
              <a:rPr lang="ru-RU" sz="1400" dirty="0" smtClean="0">
                <a:solidFill>
                  <a:schemeClr val="tx1"/>
                </a:solidFill>
              </a:rPr>
              <a:t> район, г. Ипатово, ул. Ленинградская, д.80                     Тел.:(86542) 2-23-60, 5-84-36                                                                       Факс</a:t>
            </a:r>
            <a:r>
              <a:rPr lang="en-US" sz="1400" dirty="0" smtClean="0">
                <a:solidFill>
                  <a:schemeClr val="tx1"/>
                </a:solidFill>
              </a:rPr>
              <a:t>: (86542) 2-25-60, 2-10-90</a:t>
            </a:r>
            <a:endParaRPr lang="ru-RU" sz="1400" dirty="0" smtClean="0">
              <a:solidFill>
                <a:schemeClr val="tx1"/>
              </a:solidFill>
            </a:endParaRPr>
          </a:p>
          <a:p>
            <a:r>
              <a:rPr lang="en-US" sz="1400" dirty="0" smtClean="0">
                <a:solidFill>
                  <a:schemeClr val="tx1"/>
                </a:solidFill>
              </a:rPr>
              <a:t>E-mail: </a:t>
            </a:r>
            <a:r>
              <a:rPr lang="en-US" sz="1400" u="sng" dirty="0" smtClean="0">
                <a:solidFill>
                  <a:schemeClr val="tx1"/>
                </a:solidFill>
                <a:hlinkClick r:id="rId4"/>
              </a:rPr>
              <a:t>admipatovo@yandex.ru</a:t>
            </a:r>
            <a:r>
              <a:rPr lang="en-US" sz="1400" dirty="0" smtClean="0">
                <a:solidFill>
                  <a:schemeClr val="tx1"/>
                </a:solidFill>
              </a:rPr>
              <a:t> ;      www.ipatovo.org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1714488"/>
            <a:ext cx="471490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91160606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 bwMode="auto">
          <a:xfrm>
            <a:off x="0" y="214290"/>
            <a:ext cx="9144000" cy="1021539"/>
          </a:xfrm>
          <a:prstGeom prst="rect">
            <a:avLst/>
          </a:prstGeom>
          <a:solidFill>
            <a:srgbClr val="000080"/>
          </a:solidFill>
          <a:ln>
            <a:solidFill>
              <a:srgbClr val="C0C0C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1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	</a:t>
            </a:r>
            <a:r>
              <a:rPr lang="ru-RU" altLang="ru-RU" sz="1800" b="1" kern="0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Динамика инвестиций в основной капитал Ипатовского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800" b="1" kern="0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              муниципального района Ставропольского </a:t>
            </a:r>
            <a:r>
              <a:rPr lang="ru-RU" altLang="ru-RU" sz="1800" b="1" kern="0" dirty="0" smtClean="0">
                <a:solidFill>
                  <a:schemeClr val="bg1"/>
                </a:solidFill>
                <a:cs typeface="Arial" panose="020B0604020202020204" pitchFamily="34" charset="0"/>
              </a:rPr>
              <a:t>края по годам, млн. рублей</a:t>
            </a:r>
            <a:endParaRPr lang="en-US" altLang="ru-RU" sz="1800" b="1" kern="0" dirty="0" smtClean="0"/>
          </a:p>
        </p:txBody>
      </p:sp>
      <p:pic>
        <p:nvPicPr>
          <p:cNvPr id="15" name="Picture 16" descr="IMG_14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06" y="142852"/>
            <a:ext cx="876185" cy="103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Диаграмма 13"/>
          <p:cNvGraphicFramePr/>
          <p:nvPr/>
        </p:nvGraphicFramePr>
        <p:xfrm>
          <a:off x="500034" y="1428736"/>
          <a:ext cx="7643866" cy="442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92488" y="1268986"/>
            <a:ext cx="4029193" cy="2159701"/>
            <a:chOff x="595" y="2547"/>
            <a:chExt cx="1440" cy="1502"/>
          </a:xfrm>
          <a:solidFill>
            <a:srgbClr val="C7ABB4"/>
          </a:solidFill>
        </p:grpSpPr>
        <p:sp>
          <p:nvSpPr>
            <p:cNvPr id="2" name="Freeform 8"/>
            <p:cNvSpPr>
              <a:spLocks/>
            </p:cNvSpPr>
            <p:nvPr/>
          </p:nvSpPr>
          <p:spPr bwMode="gray">
            <a:xfrm>
              <a:off x="681" y="3395"/>
              <a:ext cx="1269" cy="654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2700" cap="flat" cmpd="sng">
              <a:solidFill>
                <a:schemeClr val="accent6">
                  <a:lumMod val="75000"/>
                </a:schemeClr>
              </a:solidFill>
              <a:prstDash val="solid"/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hangingPunct="1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15371" name="Rectangle 9"/>
            <p:cNvSpPr>
              <a:spLocks noChangeArrowheads="1"/>
            </p:cNvSpPr>
            <p:nvPr/>
          </p:nvSpPr>
          <p:spPr bwMode="gray">
            <a:xfrm>
              <a:off x="595" y="2547"/>
              <a:ext cx="1440" cy="1252"/>
            </a:xfrm>
            <a:prstGeom prst="rect">
              <a:avLst/>
            </a:prstGeom>
            <a:solidFill>
              <a:srgbClr val="FFC000"/>
            </a:solidFill>
            <a:ln w="12700" algn="ctr">
              <a:solidFill>
                <a:srgbClr val="C7ABB4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1800" b="1" dirty="0" smtClean="0">
                  <a:latin typeface="+mj-lt"/>
                  <a:cs typeface="Times New Roman" pitchFamily="18" charset="0"/>
                </a:rPr>
                <a:t>Стандарт деятельности органов </a:t>
              </a:r>
            </a:p>
            <a:p>
              <a:pPr algn="ctr"/>
              <a:r>
                <a:rPr lang="ru-RU" altLang="ru-RU" sz="1800" b="1" dirty="0" smtClean="0">
                  <a:latin typeface="+mj-lt"/>
                  <a:cs typeface="Times New Roman" pitchFamily="18" charset="0"/>
                </a:rPr>
                <a:t>местного самоуправления по </a:t>
              </a:r>
            </a:p>
            <a:p>
              <a:pPr algn="ctr"/>
              <a:r>
                <a:rPr lang="ru-RU" altLang="ru-RU" sz="1800" b="1" dirty="0" smtClean="0">
                  <a:latin typeface="+mj-lt"/>
                  <a:cs typeface="Times New Roman" pitchFamily="18" charset="0"/>
                </a:rPr>
                <a:t>обеспечению благоприятного </a:t>
              </a:r>
            </a:p>
            <a:p>
              <a:pPr algn="ctr"/>
              <a:r>
                <a:rPr lang="ru-RU" altLang="ru-RU" sz="1800" b="1" dirty="0" smtClean="0">
                  <a:latin typeface="+mj-lt"/>
                  <a:cs typeface="Times New Roman" pitchFamily="18" charset="0"/>
                </a:rPr>
                <a:t>инвестиционного климата в</a:t>
              </a:r>
            </a:p>
            <a:p>
              <a:pPr algn="ctr"/>
              <a:r>
                <a:rPr lang="ru-RU" altLang="ru-RU" sz="1800" b="1" dirty="0" smtClean="0">
                  <a:latin typeface="+mj-lt"/>
                  <a:cs typeface="Times New Roman" pitchFamily="18" charset="0"/>
                </a:rPr>
                <a:t> </a:t>
              </a:r>
              <a:r>
                <a:rPr lang="ru-RU" altLang="ru-RU" sz="1800" b="1" dirty="0" err="1" smtClean="0">
                  <a:latin typeface="+mj-lt"/>
                  <a:cs typeface="Times New Roman" pitchFamily="18" charset="0"/>
                </a:rPr>
                <a:t>Ипатовском</a:t>
              </a:r>
              <a:r>
                <a:rPr lang="ru-RU" altLang="ru-RU" sz="1800" b="1" dirty="0" smtClean="0">
                  <a:latin typeface="+mj-lt"/>
                  <a:cs typeface="Times New Roman" pitchFamily="18" charset="0"/>
                </a:rPr>
                <a:t> районе</a:t>
              </a:r>
            </a:p>
            <a:p>
              <a:pPr algn="ctr"/>
              <a:endParaRPr lang="en-US" altLang="ru-RU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4760503" y="1268639"/>
            <a:ext cx="4032250" cy="2160189"/>
            <a:chOff x="631" y="1875"/>
            <a:chExt cx="1440" cy="999"/>
          </a:xfrm>
        </p:grpSpPr>
        <p:sp>
          <p:nvSpPr>
            <p:cNvPr id="106500" name="Freeform 8"/>
            <p:cNvSpPr>
              <a:spLocks/>
            </p:cNvSpPr>
            <p:nvPr/>
          </p:nvSpPr>
          <p:spPr bwMode="gray">
            <a:xfrm>
              <a:off x="698" y="2408"/>
              <a:ext cx="1269" cy="466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2700" cap="flat" cmpd="sng">
              <a:solidFill>
                <a:schemeClr val="accent6">
                  <a:lumMod val="75000"/>
                </a:schemeClr>
              </a:solidFill>
              <a:prstDash val="solid"/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15369" name="Rectangle 9"/>
            <p:cNvSpPr>
              <a:spLocks noChangeArrowheads="1"/>
            </p:cNvSpPr>
            <p:nvPr/>
          </p:nvSpPr>
          <p:spPr bwMode="gray">
            <a:xfrm>
              <a:off x="631" y="1875"/>
              <a:ext cx="1440" cy="833"/>
            </a:xfrm>
            <a:prstGeom prst="rect">
              <a:avLst/>
            </a:prstGeom>
            <a:solidFill>
              <a:srgbClr val="FFC000"/>
            </a:solidFill>
            <a:ln w="12700" algn="ctr">
              <a:solidFill>
                <a:srgbClr val="C7ABB4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r>
                <a:rPr lang="ru-RU" altLang="ru-RU" sz="1800" b="1" dirty="0" smtClean="0"/>
                <a:t>Дорожная карта внедрения </a:t>
              </a:r>
            </a:p>
            <a:p>
              <a:pPr algn="ctr"/>
              <a:r>
                <a:rPr lang="ru-RU" altLang="ru-RU" sz="1800" b="1" dirty="0" smtClean="0"/>
                <a:t>Стандарта деятельности органов </a:t>
              </a:r>
            </a:p>
            <a:p>
              <a:pPr algn="ctr"/>
              <a:r>
                <a:rPr lang="ru-RU" altLang="ru-RU" sz="1800" b="1" dirty="0" smtClean="0"/>
                <a:t>местного самоуправления</a:t>
              </a:r>
            </a:p>
            <a:p>
              <a:pPr algn="ctr"/>
              <a:r>
                <a:rPr lang="ru-RU" altLang="ru-RU" sz="1800" b="1" dirty="0" smtClean="0"/>
                <a:t> по обеспечению  благоприятного </a:t>
              </a:r>
            </a:p>
            <a:p>
              <a:pPr algn="ctr"/>
              <a:r>
                <a:rPr lang="ru-RU" altLang="ru-RU" sz="1800" b="1" dirty="0" smtClean="0"/>
                <a:t>инвестиционного климата </a:t>
              </a:r>
            </a:p>
            <a:p>
              <a:pPr algn="ctr"/>
              <a:r>
                <a:rPr lang="ru-RU" altLang="ru-RU" sz="1800" b="1" dirty="0" smtClean="0"/>
                <a:t>в </a:t>
              </a:r>
              <a:r>
                <a:rPr lang="ru-RU" altLang="ru-RU" sz="1800" b="1" dirty="0" err="1" smtClean="0"/>
                <a:t>Ипатовском</a:t>
              </a:r>
              <a:r>
                <a:rPr lang="ru-RU" altLang="ru-RU" sz="1800" b="1" dirty="0" smtClean="0"/>
                <a:t> районе</a:t>
              </a:r>
              <a:endParaRPr lang="en-US" altLang="ru-RU" sz="1800" b="1" dirty="0"/>
            </a:p>
          </p:txBody>
        </p:sp>
      </p:grpSp>
      <p:sp>
        <p:nvSpPr>
          <p:cNvPr id="136200" name="AutoShape 8"/>
          <p:cNvSpPr>
            <a:spLocks noChangeArrowheads="1"/>
          </p:cNvSpPr>
          <p:nvPr/>
        </p:nvSpPr>
        <p:spPr bwMode="gray">
          <a:xfrm>
            <a:off x="461498" y="3429000"/>
            <a:ext cx="3823377" cy="2520280"/>
          </a:xfrm>
          <a:prstGeom prst="roundRect">
            <a:avLst>
              <a:gd name="adj" fmla="val 11921"/>
            </a:avLst>
          </a:prstGeom>
          <a:solidFill>
            <a:srgbClr val="E5ECFF"/>
          </a:solidFill>
          <a:ln w="25400">
            <a:solidFill>
              <a:srgbClr val="FF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800" b="1" dirty="0" smtClean="0">
                <a:latin typeface="Arial" charset="0"/>
                <a:cs typeface="+mn-cs"/>
              </a:rPr>
              <a:t>Представляет собой </a:t>
            </a:r>
          </a:p>
          <a:p>
            <a:pPr algn="ctr" eaLnBrk="1" hangingPunct="1">
              <a:defRPr/>
            </a:pPr>
            <a:r>
              <a:rPr lang="ru-RU" sz="1800" b="1" dirty="0" smtClean="0">
                <a:latin typeface="Arial" charset="0"/>
                <a:cs typeface="+mn-cs"/>
              </a:rPr>
              <a:t>совокупность основных </a:t>
            </a:r>
          </a:p>
          <a:p>
            <a:pPr algn="ctr" eaLnBrk="1" hangingPunct="1">
              <a:defRPr/>
            </a:pPr>
            <a:r>
              <a:rPr lang="ru-RU" sz="1800" b="1" dirty="0" smtClean="0">
                <a:latin typeface="Arial" charset="0"/>
                <a:cs typeface="+mn-cs"/>
              </a:rPr>
              <a:t>направлений деятельности </a:t>
            </a:r>
          </a:p>
          <a:p>
            <a:pPr algn="ctr" eaLnBrk="1" hangingPunct="1">
              <a:defRPr/>
            </a:pPr>
            <a:r>
              <a:rPr lang="ru-RU" sz="1800" b="1" dirty="0" smtClean="0">
                <a:latin typeface="Arial" charset="0"/>
                <a:cs typeface="+mn-cs"/>
              </a:rPr>
              <a:t>администрации района с целью</a:t>
            </a:r>
          </a:p>
          <a:p>
            <a:pPr algn="ctr" eaLnBrk="1" hangingPunct="1">
              <a:defRPr/>
            </a:pPr>
            <a:r>
              <a:rPr lang="ru-RU" sz="1800" b="1" dirty="0" smtClean="0">
                <a:latin typeface="Arial" charset="0"/>
                <a:cs typeface="+mn-cs"/>
              </a:rPr>
              <a:t>привлечения инвесторов на </a:t>
            </a:r>
          </a:p>
          <a:p>
            <a:pPr algn="ctr" eaLnBrk="1" hangingPunct="1">
              <a:defRPr/>
            </a:pPr>
            <a:r>
              <a:rPr lang="ru-RU" sz="1800" b="1" dirty="0" smtClean="0">
                <a:latin typeface="Arial" charset="0"/>
                <a:cs typeface="+mn-cs"/>
              </a:rPr>
              <a:t>территорию района и создание </a:t>
            </a:r>
          </a:p>
          <a:p>
            <a:pPr algn="ctr" eaLnBrk="1" hangingPunct="1">
              <a:defRPr/>
            </a:pPr>
            <a:r>
              <a:rPr lang="ru-RU" sz="1800" b="1" dirty="0" smtClean="0">
                <a:latin typeface="Arial" charset="0"/>
                <a:cs typeface="+mn-cs"/>
              </a:rPr>
              <a:t>условий для развития бизнеса</a:t>
            </a:r>
            <a:endParaRPr lang="ru-RU" sz="1800" b="1" dirty="0">
              <a:latin typeface="Arial" charset="0"/>
              <a:cs typeface="+mn-cs"/>
            </a:endParaRPr>
          </a:p>
        </p:txBody>
      </p:sp>
      <p:sp>
        <p:nvSpPr>
          <p:cNvPr id="4" name="AutoShape 8"/>
          <p:cNvSpPr>
            <a:spLocks noChangeArrowheads="1"/>
          </p:cNvSpPr>
          <p:nvPr/>
        </p:nvSpPr>
        <p:spPr bwMode="gray">
          <a:xfrm>
            <a:off x="4969246" y="3501008"/>
            <a:ext cx="3674720" cy="2448272"/>
          </a:xfrm>
          <a:prstGeom prst="roundRect">
            <a:avLst>
              <a:gd name="adj" fmla="val 11921"/>
            </a:avLst>
          </a:prstGeom>
          <a:solidFill>
            <a:srgbClr val="E5ECFF"/>
          </a:solidFill>
          <a:ln w="25400">
            <a:solidFill>
              <a:srgbClr val="FF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1" hangingPunct="1"/>
            <a:r>
              <a:rPr lang="ru-RU" sz="1800" b="1" dirty="0"/>
              <a:t>План мероприятий, </a:t>
            </a:r>
            <a:endParaRPr lang="ru-RU" sz="1800" b="1" dirty="0" smtClean="0"/>
          </a:p>
          <a:p>
            <a:pPr algn="ctr" eaLnBrk="1" hangingPunct="1"/>
            <a:r>
              <a:rPr lang="ru-RU" sz="1800" b="1" dirty="0" smtClean="0"/>
              <a:t>способствующий </a:t>
            </a:r>
            <a:r>
              <a:rPr lang="ru-RU" sz="1800" b="1" dirty="0"/>
              <a:t>созданию </a:t>
            </a:r>
            <a:endParaRPr lang="ru-RU" sz="1800" b="1" dirty="0" smtClean="0"/>
          </a:p>
          <a:p>
            <a:pPr algn="ctr" eaLnBrk="1" hangingPunct="1"/>
            <a:r>
              <a:rPr lang="ru-RU" sz="1800" b="1" dirty="0" smtClean="0"/>
              <a:t>минимально необходимых</a:t>
            </a:r>
          </a:p>
          <a:p>
            <a:pPr algn="ctr" eaLnBrk="1" hangingPunct="1"/>
            <a:r>
              <a:rPr lang="ru-RU" sz="1800" b="1" dirty="0" smtClean="0"/>
              <a:t> </a:t>
            </a:r>
            <a:r>
              <a:rPr lang="ru-RU" sz="1800" b="1" dirty="0"/>
              <a:t>условий для </a:t>
            </a:r>
            <a:r>
              <a:rPr lang="ru-RU" sz="1800" b="1" dirty="0" smtClean="0"/>
              <a:t>формирования</a:t>
            </a:r>
          </a:p>
          <a:p>
            <a:pPr algn="ctr" eaLnBrk="1" hangingPunct="1"/>
            <a:r>
              <a:rPr lang="ru-RU" sz="1800" b="1" dirty="0" smtClean="0"/>
              <a:t>благоприятного </a:t>
            </a:r>
          </a:p>
          <a:p>
            <a:pPr algn="ctr" eaLnBrk="1" hangingPunct="1"/>
            <a:r>
              <a:rPr lang="ru-RU" sz="1800" b="1" dirty="0" smtClean="0"/>
              <a:t>инвестиционного климата</a:t>
            </a:r>
          </a:p>
          <a:p>
            <a:pPr algn="ctr" eaLnBrk="1" hangingPunct="1"/>
            <a:r>
              <a:rPr lang="ru-RU" sz="1800" b="1" dirty="0" smtClean="0"/>
              <a:t> </a:t>
            </a:r>
            <a:r>
              <a:rPr lang="ru-RU" sz="1800" b="1" dirty="0"/>
              <a:t>в муниципальном </a:t>
            </a:r>
            <a:r>
              <a:rPr lang="ru-RU" sz="1800" b="1" dirty="0" smtClean="0"/>
              <a:t>образовании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10545" y="157234"/>
            <a:ext cx="9144000" cy="1021539"/>
          </a:xfrm>
          <a:prstGeom prst="rect">
            <a:avLst/>
          </a:prstGeom>
          <a:solidFill>
            <a:srgbClr val="000080"/>
          </a:solidFill>
          <a:ln>
            <a:solidFill>
              <a:srgbClr val="C0C0C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1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	</a:t>
            </a:r>
            <a:r>
              <a:rPr lang="ru-RU" altLang="ru-RU" sz="1800" b="1" kern="0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Распоряжение администрации </a:t>
            </a:r>
            <a:r>
              <a:rPr lang="ru-RU" altLang="ru-RU" sz="1800" b="1" kern="0" dirty="0" err="1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Ипатовского</a:t>
            </a:r>
            <a:r>
              <a:rPr lang="ru-RU" altLang="ru-RU" sz="1800" b="1" kern="0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 муниципального района Ставропольского </a:t>
            </a:r>
            <a:r>
              <a:rPr lang="ru-RU" altLang="ru-RU" sz="1800" b="1" kern="0" dirty="0" smtClean="0">
                <a:solidFill>
                  <a:schemeClr val="bg1"/>
                </a:solidFill>
                <a:cs typeface="Arial" panose="020B0604020202020204" pitchFamily="34" charset="0"/>
              </a:rPr>
              <a:t>края от 31 октября 2014 г. №309-р</a:t>
            </a:r>
            <a:endParaRPr lang="en-US" altLang="ru-RU" sz="1800" b="1" kern="0" dirty="0" smtClean="0"/>
          </a:p>
        </p:txBody>
      </p:sp>
      <p:pic>
        <p:nvPicPr>
          <p:cNvPr id="15" name="Picture 16" descr="IMG_14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06" y="17457"/>
            <a:ext cx="876185" cy="116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itle 1"/>
          <p:cNvSpPr>
            <a:spLocks noGrp="1"/>
          </p:cNvSpPr>
          <p:nvPr>
            <p:ph type="title" idx="4294967295"/>
          </p:nvPr>
        </p:nvSpPr>
        <p:spPr>
          <a:xfrm>
            <a:off x="0" y="123824"/>
            <a:ext cx="9144000" cy="1288952"/>
          </a:xfrm>
          <a:solidFill>
            <a:srgbClr val="000080"/>
          </a:solidFill>
          <a:ln>
            <a:solidFill>
              <a:srgbClr val="969696"/>
            </a:solidFill>
          </a:ln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altLang="ru-RU" sz="1800" b="1" kern="1200" dirty="0" smtClean="0">
                <a:solidFill>
                  <a:schemeClr val="bg1"/>
                </a:solidFill>
                <a:ea typeface="+mn-ea"/>
                <a:cs typeface="Arial" panose="020B0604020202020204" pitchFamily="34" charset="0"/>
              </a:rPr>
              <a:t>	</a:t>
            </a:r>
            <a:r>
              <a:rPr lang="ru-RU" sz="1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В целях решения вопроса привлечения инвесторов в </a:t>
            </a:r>
            <a:r>
              <a:rPr lang="ru-RU" sz="18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Ипатовском</a:t>
            </a:r>
            <a:r>
              <a:rPr lang="ru-RU" sz="1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районе </a:t>
            </a:r>
            <a:r>
              <a:rPr lang="ru-RU" sz="1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создан  Совет </a:t>
            </a:r>
            <a:r>
              <a:rPr lang="ru-RU" sz="1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по улучшению инвестиционного климата </a:t>
            </a:r>
            <a:r>
              <a:rPr lang="ru-RU" sz="1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1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1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(</a:t>
            </a:r>
            <a:r>
              <a:rPr lang="ru-RU" sz="1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постановление АИМР СК от 12 декабря 2014 года № 1119)</a:t>
            </a:r>
            <a:endParaRPr lang="ru-RU" sz="1100" b="1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9725" name="Picture 16" descr="IMG_14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88639"/>
            <a:ext cx="936103" cy="1080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76233" y="2183261"/>
            <a:ext cx="3231983" cy="357534"/>
          </a:xfrm>
          <a:prstGeom prst="rect">
            <a:avLst/>
          </a:prstGeom>
          <a:gradFill>
            <a:gsLst>
              <a:gs pos="0">
                <a:srgbClr val="FFC000"/>
              </a:gs>
              <a:gs pos="92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</a:gradFill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Председатель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Совета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752020" y="1700808"/>
            <a:ext cx="4212468" cy="1058416"/>
          </a:xfrm>
          <a:prstGeom prst="roundRect">
            <a:avLst/>
          </a:prstGeom>
          <a:gradFill>
            <a:gsLst>
              <a:gs pos="0">
                <a:srgbClr val="FFC000"/>
              </a:gs>
              <a:gs pos="99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800" dirty="0" err="1">
                <a:solidFill>
                  <a:schemeClr val="accent4"/>
                </a:solidFill>
                <a:latin typeface="Times New Roman"/>
                <a:ea typeface="Calibri"/>
                <a:cs typeface="Times New Roman"/>
              </a:rPr>
              <a:t>Довгалев</a:t>
            </a:r>
            <a:r>
              <a:rPr lang="ru-RU" sz="1800" dirty="0">
                <a:solidFill>
                  <a:schemeClr val="accent4"/>
                </a:solidFill>
                <a:latin typeface="Times New Roman"/>
                <a:ea typeface="Calibri"/>
                <a:cs typeface="Times New Roman"/>
              </a:rPr>
              <a:t> Валерий Иванович -</a:t>
            </a:r>
            <a:r>
              <a:rPr lang="ru-RU" dirty="0">
                <a:solidFill>
                  <a:schemeClr val="accent4"/>
                </a:solidFill>
                <a:latin typeface="Times New Roman"/>
                <a:ea typeface="Calibri"/>
                <a:cs typeface="Times New Roman"/>
              </a:rPr>
              <a:t>глава </a:t>
            </a:r>
            <a:r>
              <a:rPr lang="ru-RU" dirty="0" err="1">
                <a:solidFill>
                  <a:schemeClr val="accent4"/>
                </a:solidFill>
                <a:latin typeface="Times New Roman"/>
                <a:ea typeface="Calibri"/>
                <a:cs typeface="Times New Roman"/>
              </a:rPr>
              <a:t>Ипатовского</a:t>
            </a:r>
            <a:r>
              <a:rPr lang="ru-RU" dirty="0">
                <a:solidFill>
                  <a:schemeClr val="accent4"/>
                </a:solidFill>
                <a:latin typeface="Times New Roman"/>
                <a:ea typeface="Calibri"/>
                <a:cs typeface="Times New Roman"/>
              </a:rPr>
              <a:t> муниципального района Ставропольского </a:t>
            </a:r>
            <a:r>
              <a:rPr lang="ru-RU" dirty="0" smtClean="0">
                <a:solidFill>
                  <a:schemeClr val="accent4"/>
                </a:solidFill>
                <a:latin typeface="Times New Roman"/>
                <a:ea typeface="Calibri"/>
                <a:cs typeface="Times New Roman"/>
              </a:rPr>
              <a:t>края</a:t>
            </a:r>
            <a:endParaRPr lang="ru-RU" sz="1200" dirty="0">
              <a:solidFill>
                <a:schemeClr val="accent4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6233" y="2924944"/>
            <a:ext cx="8588255" cy="2520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Совет </a:t>
            </a:r>
            <a:r>
              <a:rPr lang="ru-RU" dirty="0" smtClean="0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создан </a:t>
            </a:r>
            <a:r>
              <a:rPr lang="ru-RU" dirty="0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в целях:</a:t>
            </a:r>
            <a:endParaRPr lang="ru-RU" sz="1200" dirty="0">
              <a:solidFill>
                <a:schemeClr val="accent4"/>
              </a:solidFill>
              <a:latin typeface="Calibri"/>
              <a:ea typeface="Times New Roman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dirty="0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реализации политики привлечения инвестиций в экономику </a:t>
            </a:r>
            <a:r>
              <a:rPr lang="ru-RU" dirty="0" err="1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Ипатовского</a:t>
            </a:r>
            <a:r>
              <a:rPr lang="ru-RU" dirty="0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 района; </a:t>
            </a:r>
            <a:endParaRPr lang="ru-RU" sz="1200" dirty="0">
              <a:solidFill>
                <a:schemeClr val="accent4"/>
              </a:solidFill>
              <a:latin typeface="Calibri"/>
              <a:ea typeface="Times New Roman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dirty="0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выработки решений, способствующих успешной реализации инвестиционных проектов; </a:t>
            </a:r>
            <a:endParaRPr lang="ru-RU" sz="1200" dirty="0">
              <a:solidFill>
                <a:schemeClr val="accent4"/>
              </a:solidFill>
              <a:latin typeface="Calibri"/>
              <a:ea typeface="Times New Roman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dirty="0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выработки предложений по рациональному использованию трудовых, энергетических и природных ресурсов; </a:t>
            </a:r>
            <a:endParaRPr lang="ru-RU" sz="1200" dirty="0">
              <a:solidFill>
                <a:schemeClr val="accent4"/>
              </a:solidFill>
              <a:latin typeface="Calibri"/>
              <a:ea typeface="Times New Roman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dirty="0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повышения эффективности межведомственной координации работы по реализации инвестиционных проектов; </a:t>
            </a:r>
            <a:endParaRPr lang="ru-RU" sz="1200" dirty="0">
              <a:solidFill>
                <a:schemeClr val="accent4"/>
              </a:solidFill>
              <a:latin typeface="Calibri"/>
              <a:ea typeface="Times New Roman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dirty="0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организации взаимодействия органов местного самоуправления </a:t>
            </a:r>
            <a:r>
              <a:rPr lang="ru-RU" dirty="0" err="1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Ипатовского</a:t>
            </a:r>
            <a:r>
              <a:rPr lang="ru-RU" dirty="0">
                <a:solidFill>
                  <a:schemeClr val="accent4"/>
                </a:solidFill>
                <a:latin typeface="Times New Roman"/>
                <a:ea typeface="Times New Roman"/>
                <a:cs typeface="Times New Roman"/>
              </a:rPr>
              <a:t> района с инвесторами;</a:t>
            </a:r>
            <a:endParaRPr lang="ru-RU" sz="1200" dirty="0">
              <a:solidFill>
                <a:schemeClr val="accent4"/>
              </a:solidFill>
              <a:latin typeface="Calibri"/>
              <a:ea typeface="Times New Roman"/>
              <a:cs typeface="Times New Roman"/>
            </a:endParaRPr>
          </a:p>
          <a:p>
            <a:r>
              <a:rPr lang="ru-RU" dirty="0" smtClean="0">
                <a:solidFill>
                  <a:schemeClr val="accent4"/>
                </a:solidFill>
                <a:latin typeface="Times New Roman"/>
                <a:ea typeface="Times New Roman"/>
              </a:rPr>
              <a:t>- </a:t>
            </a:r>
            <a:r>
              <a:rPr lang="ru-RU" dirty="0">
                <a:solidFill>
                  <a:schemeClr val="accent4"/>
                </a:solidFill>
                <a:latin typeface="Times New Roman"/>
                <a:ea typeface="Times New Roman"/>
              </a:rPr>
              <a:t>рассмотрение результатов реализации инвестиционных проектов.</a:t>
            </a:r>
            <a:endParaRPr lang="ru-RU" dirty="0">
              <a:solidFill>
                <a:schemeClr val="accent4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6233" y="5661248"/>
            <a:ext cx="8588255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Организационно-техническое и информационно-аналитическое обеспечение деятельности Совета осуществляет отдел экономического развития администрации </a:t>
            </a:r>
            <a:r>
              <a:rPr lang="ru-RU" dirty="0" err="1">
                <a:solidFill>
                  <a:schemeClr val="tx1"/>
                </a:solidFill>
                <a:latin typeface="Times New Roman"/>
                <a:ea typeface="Times New Roman"/>
              </a:rPr>
              <a:t>Ипатовского</a:t>
            </a: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 района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9532" y="1520788"/>
            <a:ext cx="3672408" cy="360040"/>
          </a:xfrm>
          <a:prstGeom prst="roundRect">
            <a:avLst/>
          </a:prstGeom>
          <a:solidFill>
            <a:srgbClr val="FFC000">
              <a:alpha val="4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Состав Совета -18 человек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3721325" y="2145907"/>
            <a:ext cx="1008112" cy="484632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9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1508" name="Title 1"/>
          <p:cNvSpPr>
            <a:spLocks noGrp="1"/>
          </p:cNvSpPr>
          <p:nvPr>
            <p:ph type="title" idx="4294967295"/>
          </p:nvPr>
        </p:nvSpPr>
        <p:spPr>
          <a:xfrm>
            <a:off x="0" y="123824"/>
            <a:ext cx="9144000" cy="1288952"/>
          </a:xfrm>
          <a:solidFill>
            <a:srgbClr val="000080"/>
          </a:solidFill>
          <a:ln>
            <a:solidFill>
              <a:srgbClr val="969696"/>
            </a:solidFill>
          </a:ln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altLang="ru-RU" sz="1800" b="1" kern="1200" dirty="0" smtClean="0">
                <a:solidFill>
                  <a:schemeClr val="bg1"/>
                </a:solidFill>
                <a:ea typeface="+mn-ea"/>
                <a:cs typeface="Arial" panose="020B0604020202020204" pitchFamily="34" charset="0"/>
              </a:rPr>
              <a:t>	 </a:t>
            </a:r>
            <a:r>
              <a:rPr lang="ru-RU" altLang="ru-RU" sz="1400" b="1" kern="1200" dirty="0" smtClean="0">
                <a:solidFill>
                  <a:schemeClr val="bg1"/>
                </a:solidFill>
                <a:ea typeface="+mn-ea"/>
                <a:cs typeface="Arial" panose="020B0604020202020204" pitchFamily="34" charset="0"/>
              </a:rPr>
              <a:t>В </a:t>
            </a:r>
            <a:r>
              <a:rPr lang="ru-RU" sz="1400" b="1" dirty="0" smtClean="0">
                <a:solidFill>
                  <a:schemeClr val="bg1"/>
                </a:solidFill>
                <a:ea typeface="Calibri"/>
                <a:cs typeface="Times New Roman"/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  <a:ea typeface="Calibri"/>
                <a:cs typeface="Times New Roman" pitchFamily="18" charset="0"/>
              </a:rPr>
              <a:t>ЦЕЛЯХ </a:t>
            </a:r>
            <a:r>
              <a:rPr lang="ru-RU" sz="1400" b="1" dirty="0" smtClean="0">
                <a:solidFill>
                  <a:schemeClr val="bg1"/>
                </a:solidFill>
                <a:ea typeface="Times New Roman"/>
                <a:cs typeface="Times New Roman" pitchFamily="18" charset="0"/>
              </a:rPr>
              <a:t> СОЗДАНИЯ БЛАГОПРИЯТНОГО ИНВЕСТИЦИОННОГО КЛИМАТА ДЛЯ</a:t>
            </a:r>
            <a:br>
              <a:rPr lang="ru-RU" sz="1400" b="1" dirty="0" smtClean="0">
                <a:solidFill>
                  <a:schemeClr val="bg1"/>
                </a:solidFill>
                <a:ea typeface="Times New Roman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ea typeface="Times New Roman"/>
                <a:cs typeface="Times New Roman" pitchFamily="18" charset="0"/>
              </a:rPr>
              <a:t>                         РЕАЛИЗАЦИИ ИНВЕСТИЦИОННЫХ ПРОЕКТОВ </a:t>
            </a:r>
            <a:br>
              <a:rPr lang="ru-RU" sz="1400" b="1" dirty="0" smtClean="0">
                <a:solidFill>
                  <a:schemeClr val="bg1"/>
                </a:solidFill>
                <a:ea typeface="Times New Roman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ea typeface="Times New Roman"/>
                <a:cs typeface="Times New Roman" pitchFamily="18" charset="0"/>
              </a:rPr>
              <a:t>УТВЕРЖДЕНА  </a:t>
            </a:r>
            <a:r>
              <a:rPr lang="ru-RU" sz="1800" b="1" dirty="0" smtClean="0">
                <a:solidFill>
                  <a:schemeClr val="bg1"/>
                </a:solidFill>
                <a:ea typeface="Times New Roman"/>
                <a:cs typeface="Times New Roman" pitchFamily="18" charset="0"/>
              </a:rPr>
              <a:t>ИНВЕСТИЦИОННАЯ ДЕКЛАРАЦИЯ</a:t>
            </a:r>
            <a:r>
              <a:rPr lang="ru-RU" sz="1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1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1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(</a:t>
            </a:r>
            <a:r>
              <a:rPr lang="ru-RU" sz="1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постановление АИМР СК от </a:t>
            </a:r>
            <a:r>
              <a:rPr lang="ru-RU" sz="1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31 октября </a:t>
            </a:r>
            <a:r>
              <a:rPr lang="ru-RU" sz="1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2014 года № </a:t>
            </a:r>
            <a:r>
              <a:rPr lang="ru-RU" sz="1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993)</a:t>
            </a:r>
            <a:endParaRPr lang="ru-RU" sz="1100" b="1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9725" name="Picture 16" descr="IMG_14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88639"/>
            <a:ext cx="936103" cy="1080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647563" y="1700808"/>
            <a:ext cx="8316925" cy="445099"/>
          </a:xfrm>
          <a:prstGeom prst="roundRect">
            <a:avLst/>
          </a:prstGeom>
          <a:gradFill>
            <a:gsLst>
              <a:gs pos="0">
                <a:srgbClr val="FFC000"/>
              </a:gs>
              <a:gs pos="99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Принципы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инвестиционной политики муниципального района </a:t>
            </a:r>
            <a:endParaRPr lang="ru-RU" sz="20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6233" y="2564904"/>
            <a:ext cx="8588255" cy="3024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9580" algn="just">
              <a:lnSpc>
                <a:spcPts val="192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4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</a:t>
            </a:r>
            <a:r>
              <a:rPr lang="ru-RU" sz="2000" dirty="0" smtClean="0">
                <a:solidFill>
                  <a:schemeClr val="accent4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accent4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равенство прав инвесторов – не дискриминирующий подход ко всем субъектам предпринимательской и инвестиционной деятельности;</a:t>
            </a:r>
          </a:p>
          <a:p>
            <a:pPr indent="449580" algn="just">
              <a:lnSpc>
                <a:spcPts val="192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4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вовлеченность – участие субъектов предпринимательской и инвестиционной деятельности в процессе подготовки затрагивающих их интересы решений, принимаемых администрацией </a:t>
            </a:r>
            <a:r>
              <a:rPr lang="ru-RU" sz="2000" dirty="0" err="1">
                <a:solidFill>
                  <a:schemeClr val="accent4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Ипатовского</a:t>
            </a:r>
            <a:r>
              <a:rPr lang="ru-RU" sz="2000" dirty="0">
                <a:solidFill>
                  <a:schemeClr val="accent4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района, а также в оценке этих реализации этих решений;</a:t>
            </a:r>
          </a:p>
          <a:p>
            <a:pPr indent="449580" algn="just">
              <a:lnSpc>
                <a:spcPts val="192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4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прозрачность – общедоступность документированной информации администрации </a:t>
            </a:r>
            <a:r>
              <a:rPr lang="ru-RU" sz="2000" dirty="0" err="1">
                <a:solidFill>
                  <a:schemeClr val="accent4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Ипатовского</a:t>
            </a:r>
            <a:r>
              <a:rPr lang="ru-RU" sz="2000" dirty="0">
                <a:solidFill>
                  <a:schemeClr val="accent4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района (за исключением информации ограниченного доступа);</a:t>
            </a:r>
          </a:p>
          <a:p>
            <a:pPr indent="342900" algn="just">
              <a:lnSpc>
                <a:spcPts val="192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4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внедрение лучших практик взаимодействия органов местного самоуправления района с субъектами инвестиционной деятельности</a:t>
            </a:r>
            <a:r>
              <a:rPr lang="ru-RU" sz="2000" dirty="0" smtClean="0">
                <a:solidFill>
                  <a:schemeClr val="accent4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1160606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200" name="AutoShape 8"/>
          <p:cNvSpPr>
            <a:spLocks noChangeArrowheads="1"/>
          </p:cNvSpPr>
          <p:nvPr/>
        </p:nvSpPr>
        <p:spPr bwMode="gray">
          <a:xfrm>
            <a:off x="461498" y="3212976"/>
            <a:ext cx="4039064" cy="2736304"/>
          </a:xfrm>
          <a:prstGeom prst="roundRect">
            <a:avLst>
              <a:gd name="adj" fmla="val 11921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dirty="0" smtClean="0">
                <a:solidFill>
                  <a:srgbClr val="000066"/>
                </a:solidFill>
              </a:rPr>
              <a:t>Стратегический документ </a:t>
            </a:r>
          </a:p>
          <a:p>
            <a:pPr algn="ctr">
              <a:defRPr/>
            </a:pPr>
            <a:r>
              <a:rPr lang="ru-RU" sz="2000" dirty="0" smtClean="0">
                <a:solidFill>
                  <a:srgbClr val="000066"/>
                </a:solidFill>
              </a:rPr>
              <a:t>об инвестиционной деятельности </a:t>
            </a:r>
          </a:p>
          <a:p>
            <a:pPr algn="ctr">
              <a:defRPr/>
            </a:pPr>
            <a:r>
              <a:rPr lang="ru-RU" sz="2000" dirty="0" smtClean="0">
                <a:solidFill>
                  <a:srgbClr val="000066"/>
                </a:solidFill>
              </a:rPr>
              <a:t>в районе, определяющий цели </a:t>
            </a:r>
          </a:p>
          <a:p>
            <a:pPr algn="ctr">
              <a:defRPr/>
            </a:pPr>
            <a:r>
              <a:rPr lang="ru-RU" sz="2000" dirty="0" smtClean="0">
                <a:solidFill>
                  <a:srgbClr val="000066"/>
                </a:solidFill>
              </a:rPr>
              <a:t>инвестиционной политики, </a:t>
            </a:r>
          </a:p>
          <a:p>
            <a:pPr algn="ctr">
              <a:defRPr/>
            </a:pPr>
            <a:r>
              <a:rPr lang="ru-RU" sz="2000" dirty="0" smtClean="0">
                <a:solidFill>
                  <a:srgbClr val="000066"/>
                </a:solidFill>
              </a:rPr>
              <a:t>основные направления </a:t>
            </a:r>
          </a:p>
          <a:p>
            <a:pPr algn="ctr">
              <a:defRPr/>
            </a:pPr>
            <a:r>
              <a:rPr lang="ru-RU" sz="2000" dirty="0" smtClean="0">
                <a:solidFill>
                  <a:srgbClr val="000066"/>
                </a:solidFill>
              </a:rPr>
              <a:t>и приоритеты в привлечении</a:t>
            </a:r>
          </a:p>
          <a:p>
            <a:pPr algn="ctr">
              <a:defRPr/>
            </a:pPr>
            <a:r>
              <a:rPr lang="ru-RU" sz="2000" dirty="0" smtClean="0">
                <a:solidFill>
                  <a:srgbClr val="000066"/>
                </a:solidFill>
              </a:rPr>
              <a:t> инвестиций</a:t>
            </a:r>
            <a:endParaRPr lang="ru-RU" sz="2000" dirty="0">
              <a:solidFill>
                <a:srgbClr val="000066"/>
              </a:solidFill>
            </a:endParaRPr>
          </a:p>
        </p:txBody>
      </p:sp>
      <p:sp>
        <p:nvSpPr>
          <p:cNvPr id="4" name="AutoShape 8"/>
          <p:cNvSpPr>
            <a:spLocks noChangeArrowheads="1"/>
          </p:cNvSpPr>
          <p:nvPr/>
        </p:nvSpPr>
        <p:spPr bwMode="gray">
          <a:xfrm>
            <a:off x="4969246" y="3212976"/>
            <a:ext cx="3889034" cy="2736304"/>
          </a:xfrm>
          <a:prstGeom prst="roundRect">
            <a:avLst>
              <a:gd name="adj" fmla="val 11921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a typeface="Times New Roman"/>
              </a:rPr>
              <a:t>Нормативный акт по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ea typeface="Times New Roman"/>
              </a:rPr>
              <a:t> </a:t>
            </a:r>
            <a:r>
              <a:rPr lang="ru-RU" sz="2000" dirty="0">
                <a:solidFill>
                  <a:schemeClr val="tx1"/>
                </a:solidFill>
                <a:ea typeface="Times New Roman"/>
              </a:rPr>
              <a:t>инвестиционной </a:t>
            </a:r>
            <a:r>
              <a:rPr lang="ru-RU" sz="2000" dirty="0" smtClean="0">
                <a:solidFill>
                  <a:schemeClr val="tx1"/>
                </a:solidFill>
                <a:ea typeface="Times New Roman"/>
              </a:rPr>
              <a:t>деятельности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ea typeface="Times New Roman"/>
              </a:rPr>
              <a:t>в районе, включающий </a:t>
            </a:r>
            <a:r>
              <a:rPr lang="ru-RU" sz="2000" dirty="0">
                <a:solidFill>
                  <a:schemeClr val="tx1"/>
                </a:solidFill>
                <a:ea typeface="Times New Roman"/>
              </a:rPr>
              <a:t>защиту </a:t>
            </a:r>
            <a:endParaRPr lang="ru-RU" sz="2000" dirty="0" smtClean="0">
              <a:solidFill>
                <a:schemeClr val="tx1"/>
              </a:solidFill>
              <a:ea typeface="Times New Roman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ea typeface="Times New Roman"/>
              </a:rPr>
              <a:t>прав  </a:t>
            </a:r>
            <a:r>
              <a:rPr lang="ru-RU" sz="2000" dirty="0">
                <a:solidFill>
                  <a:schemeClr val="tx1"/>
                </a:solidFill>
                <a:ea typeface="Times New Roman"/>
              </a:rPr>
              <a:t>инвесторов и механизм </a:t>
            </a:r>
            <a:endParaRPr lang="ru-RU" sz="2000" dirty="0" smtClean="0">
              <a:solidFill>
                <a:schemeClr val="tx1"/>
              </a:solidFill>
              <a:ea typeface="Times New Roman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ea typeface="Times New Roman"/>
              </a:rPr>
              <a:t>поддержки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ea typeface="Times New Roman"/>
              </a:rPr>
              <a:t> </a:t>
            </a:r>
            <a:r>
              <a:rPr lang="ru-RU" sz="2000" dirty="0">
                <a:solidFill>
                  <a:schemeClr val="tx1"/>
                </a:solidFill>
                <a:ea typeface="Times New Roman"/>
              </a:rPr>
              <a:t>инвестиционной деятельности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10545" y="157234"/>
            <a:ext cx="9144000" cy="1183534"/>
          </a:xfrm>
          <a:prstGeom prst="rect">
            <a:avLst/>
          </a:prstGeom>
          <a:solidFill>
            <a:srgbClr val="000080"/>
          </a:solidFill>
          <a:ln>
            <a:solidFill>
              <a:srgbClr val="C0C0C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1800" b="1" kern="0" dirty="0" smtClean="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	А</a:t>
            </a:r>
            <a:r>
              <a:rPr lang="ru-RU" altLang="ru-RU" sz="1800" b="1" kern="0" dirty="0" smtClean="0">
                <a:solidFill>
                  <a:srgbClr val="FFFFFF"/>
                </a:solidFill>
                <a:cs typeface="Arial" panose="020B0604020202020204" pitchFamily="34" charset="0"/>
              </a:rPr>
              <a:t>дминистрацией </a:t>
            </a:r>
            <a:r>
              <a:rPr lang="ru-RU" altLang="ru-RU" sz="1800" b="1" kern="0" dirty="0" err="1" smtClean="0">
                <a:solidFill>
                  <a:srgbClr val="FFFFFF"/>
                </a:solidFill>
                <a:cs typeface="Arial" panose="020B0604020202020204" pitchFamily="34" charset="0"/>
              </a:rPr>
              <a:t>Ипатовского</a:t>
            </a:r>
            <a:r>
              <a:rPr lang="ru-RU" altLang="ru-RU" sz="1800" b="1" kern="0" dirty="0" smtClean="0">
                <a:solidFill>
                  <a:srgbClr val="FFFFFF"/>
                </a:solidFill>
                <a:cs typeface="Arial" panose="020B0604020202020204" pitchFamily="34" charset="0"/>
              </a:rPr>
              <a:t> муниципального района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800" b="1" kern="0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ru-RU" altLang="ru-RU" sz="1800" b="1" kern="0" dirty="0" smtClean="0">
                <a:solidFill>
                  <a:srgbClr val="FFFFFF"/>
                </a:solidFill>
                <a:cs typeface="Arial" panose="020B0604020202020204" pitchFamily="34" charset="0"/>
              </a:rPr>
              <a:t>         Ставропольского края  разработаны нормативные акты,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800" b="1" kern="0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ru-RU" altLang="ru-RU" sz="1800" b="1" kern="0" dirty="0" smtClean="0">
                <a:solidFill>
                  <a:srgbClr val="FFFFFF"/>
                </a:solidFill>
                <a:cs typeface="Arial" panose="020B0604020202020204" pitchFamily="34" charset="0"/>
              </a:rPr>
              <a:t>            обеспечивающие благоприятный инвестиционный климат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800" b="1" kern="0" dirty="0" smtClean="0">
                <a:solidFill>
                  <a:srgbClr val="FFFFFF"/>
                </a:solidFill>
                <a:cs typeface="Arial" panose="020B0604020202020204" pitchFamily="34" charset="0"/>
              </a:rPr>
              <a:t> в </a:t>
            </a:r>
            <a:r>
              <a:rPr lang="ru-RU" altLang="ru-RU" sz="1800" b="1" kern="0" dirty="0" err="1" smtClean="0">
                <a:solidFill>
                  <a:srgbClr val="FFFFFF"/>
                </a:solidFill>
                <a:cs typeface="Arial" panose="020B0604020202020204" pitchFamily="34" charset="0"/>
              </a:rPr>
              <a:t>Ипатовском</a:t>
            </a:r>
            <a:r>
              <a:rPr lang="ru-RU" altLang="ru-RU" sz="1800" b="1" kern="0" dirty="0" smtClean="0">
                <a:solidFill>
                  <a:srgbClr val="FFFFFF"/>
                </a:solidFill>
                <a:cs typeface="Arial" panose="020B0604020202020204" pitchFamily="34" charset="0"/>
              </a:rPr>
              <a:t> районе.</a:t>
            </a:r>
            <a:endParaRPr lang="en-US" altLang="ru-RU" sz="1800" b="1" kern="0" dirty="0" smtClean="0">
              <a:solidFill>
                <a:srgbClr val="000000"/>
              </a:solidFill>
            </a:endParaRPr>
          </a:p>
        </p:txBody>
      </p:sp>
      <p:pic>
        <p:nvPicPr>
          <p:cNvPr id="15" name="Picture 16" descr="IMG_14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7234"/>
            <a:ext cx="864096" cy="118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392488" y="1500174"/>
            <a:ext cx="4036636" cy="1569705"/>
          </a:xfrm>
          <a:prstGeom prst="flowChartAlternateProcess">
            <a:avLst/>
          </a:prstGeom>
          <a:gradFill>
            <a:gsLst>
              <a:gs pos="0">
                <a:srgbClr val="FFC000"/>
              </a:gs>
              <a:gs pos="10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Инвестиционная стратегия Ипатовского района (</a:t>
            </a:r>
            <a:r>
              <a:rPr lang="ru-RU" sz="1800" dirty="0" smtClean="0">
                <a:solidFill>
                  <a:schemeClr val="tx1"/>
                </a:solidFill>
              </a:rPr>
              <a:t>постановление АИМР СК от 27.02.2015 г. №127)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4860032" y="1500174"/>
            <a:ext cx="4069686" cy="1569705"/>
          </a:xfrm>
          <a:prstGeom prst="flowChartAlternateProcess">
            <a:avLst/>
          </a:prstGeom>
          <a:gradFill>
            <a:gsLst>
              <a:gs pos="0">
                <a:srgbClr val="FFC000"/>
              </a:gs>
              <a:gs pos="10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О </a:t>
            </a:r>
            <a:r>
              <a:rPr lang="ru-RU" sz="2400" dirty="0" err="1" smtClean="0">
                <a:solidFill>
                  <a:schemeClr val="tx1"/>
                </a:solidFill>
              </a:rPr>
              <a:t>муниципально</a:t>
            </a:r>
            <a:r>
              <a:rPr lang="ru-RU" sz="2400" dirty="0" smtClean="0">
                <a:solidFill>
                  <a:schemeClr val="tx1"/>
                </a:solidFill>
              </a:rPr>
              <a:t> – частном партнерстве в </a:t>
            </a:r>
            <a:r>
              <a:rPr lang="ru-RU" sz="2400" dirty="0" err="1" smtClean="0">
                <a:solidFill>
                  <a:schemeClr val="tx1"/>
                </a:solidFill>
              </a:rPr>
              <a:t>Ипатовском</a:t>
            </a:r>
            <a:r>
              <a:rPr lang="ru-RU" sz="2400" dirty="0" smtClean="0">
                <a:solidFill>
                  <a:schemeClr val="tx1"/>
                </a:solidFill>
              </a:rPr>
              <a:t> районе </a:t>
            </a:r>
            <a:r>
              <a:rPr lang="ru-RU" sz="1800" dirty="0" smtClean="0">
                <a:solidFill>
                  <a:schemeClr val="tx1"/>
                </a:solidFill>
              </a:rPr>
              <a:t>(проект решения Совета ИМР СК )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384292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D2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DD2CF"/>
          </a:solidFill>
          <a:ln w="9525">
            <a:noFill/>
            <a:miter lim="800000"/>
            <a:headEnd/>
            <a:tailEnd/>
          </a:ln>
        </p:spPr>
      </p:pic>
      <p:sp>
        <p:nvSpPr>
          <p:cNvPr id="21508" name="Title 1"/>
          <p:cNvSpPr>
            <a:spLocks noGrp="1"/>
          </p:cNvSpPr>
          <p:nvPr>
            <p:ph type="title" idx="4294967295"/>
          </p:nvPr>
        </p:nvSpPr>
        <p:spPr>
          <a:xfrm>
            <a:off x="0" y="188638"/>
            <a:ext cx="9144000" cy="1584178"/>
          </a:xfrm>
          <a:solidFill>
            <a:srgbClr val="000080"/>
          </a:solidFill>
          <a:ln>
            <a:solidFill>
              <a:srgbClr val="969696"/>
            </a:solidFill>
          </a:ln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altLang="ru-RU" sz="1800" b="1" kern="1200" dirty="0" smtClean="0">
                <a:solidFill>
                  <a:schemeClr val="bg1"/>
                </a:solidFill>
                <a:ea typeface="+mn-ea"/>
                <a:cs typeface="Arial" panose="020B0604020202020204" pitchFamily="34" charset="0"/>
              </a:rPr>
              <a:t>	</a:t>
            </a:r>
            <a:r>
              <a:rPr lang="ru-RU" sz="20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В </a:t>
            </a:r>
            <a:r>
              <a:rPr lang="ru-RU" sz="20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целях привлечения </a:t>
            </a:r>
            <a:r>
              <a:rPr lang="ru-RU" sz="20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инвесторов в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Ипатовский</a:t>
            </a:r>
            <a:r>
              <a:rPr lang="ru-RU" sz="20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район для  создания </a:t>
            </a:r>
            <a:br>
              <a:rPr lang="ru-RU" sz="20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                 благоприятного инвестиционного климата на официальном сайте</a:t>
            </a:r>
            <a:br>
              <a:rPr lang="ru-RU" sz="20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                администрации района создан  специализированный двуязычный раздел «Инвестиционная деятельность»</a:t>
            </a:r>
            <a:br>
              <a:rPr lang="ru-RU" sz="20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</a:br>
            <a:endParaRPr lang="ru-RU" sz="2000" b="1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9725" name="Picture 16" descr="IMG_14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28"/>
            <a:ext cx="971601" cy="122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5616" y="2060848"/>
            <a:ext cx="6667104" cy="1936806"/>
          </a:xfrm>
          <a:prstGeom prst="rect">
            <a:avLst/>
          </a:prstGeom>
          <a:noFill/>
          <a:ln w="762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" name="Блок-схема: процесс 1"/>
          <p:cNvSpPr/>
          <p:nvPr/>
        </p:nvSpPr>
        <p:spPr>
          <a:xfrm>
            <a:off x="611560" y="4293096"/>
            <a:ext cx="3240360" cy="1656184"/>
          </a:xfrm>
          <a:prstGeom prst="flowChartProces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 разделе обеспечено представление инвестиционных возможностей </a:t>
            </a:r>
            <a:r>
              <a:rPr lang="ru-RU" dirty="0" err="1" smtClean="0">
                <a:solidFill>
                  <a:schemeClr val="tx1"/>
                </a:solidFill>
              </a:rPr>
              <a:t>Ипатовского</a:t>
            </a:r>
            <a:r>
              <a:rPr lang="ru-RU" dirty="0" smtClean="0">
                <a:solidFill>
                  <a:schemeClr val="tx1"/>
                </a:solidFill>
              </a:rPr>
              <a:t> района и описаны основные направления привлечения инвестиций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4293096"/>
            <a:ext cx="3456384" cy="165618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Структура раздела сформирована в соответствии со Стандартом (раздел 7) и ведется на двух языках (русском и английском)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259859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itle 1"/>
          <p:cNvSpPr>
            <a:spLocks noGrp="1"/>
          </p:cNvSpPr>
          <p:nvPr>
            <p:ph type="title" idx="4294967295"/>
          </p:nvPr>
        </p:nvSpPr>
        <p:spPr>
          <a:xfrm>
            <a:off x="0" y="123824"/>
            <a:ext cx="9144000" cy="928913"/>
          </a:xfrm>
          <a:solidFill>
            <a:srgbClr val="000080"/>
          </a:solidFill>
          <a:ln>
            <a:solidFill>
              <a:srgbClr val="969696"/>
            </a:solidFill>
          </a:ln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altLang="ru-RU" sz="1800" b="1" kern="1200" dirty="0" smtClean="0">
                <a:solidFill>
                  <a:schemeClr val="bg1"/>
                </a:solidFill>
                <a:ea typeface="+mn-ea"/>
                <a:cs typeface="Arial" panose="020B0604020202020204" pitchFamily="34" charset="0"/>
              </a:rPr>
              <a:t>	</a:t>
            </a:r>
            <a:r>
              <a:rPr lang="ru-RU" sz="32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Информация для инвесторов</a:t>
            </a:r>
            <a:endParaRPr lang="ru-RU" sz="3200" b="1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9725" name="Picture 16" descr="IMG_14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3"/>
            <a:ext cx="936103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Блок-схема: процесс 1"/>
          <p:cNvSpPr/>
          <p:nvPr/>
        </p:nvSpPr>
        <p:spPr>
          <a:xfrm>
            <a:off x="2714612" y="1196752"/>
            <a:ext cx="6143668" cy="874926"/>
          </a:xfrm>
          <a:prstGeom prst="flowChartProcess">
            <a:avLst/>
          </a:prstGeom>
          <a:gradFill>
            <a:gsLst>
              <a:gs pos="0">
                <a:srgbClr val="FFC000"/>
              </a:gs>
              <a:gs pos="10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Основные предпосылки для привлечения инвестиций и успешного поступательного развития инвестиционной  деятельности  Ипатовского района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8" name="Рисунок 17" descr="J:\Инвест. деятельность\Раздел Информация для инвесторов\Баран.jp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85720" y="1714488"/>
            <a:ext cx="2381255" cy="3143258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Блок-схема: процесс 24"/>
          <p:cNvSpPr/>
          <p:nvPr/>
        </p:nvSpPr>
        <p:spPr>
          <a:xfrm>
            <a:off x="2786050" y="2143116"/>
            <a:ext cx="6072230" cy="35719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1. Выгодное географическое положение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6" name="Блок-схема: процесс 25"/>
          <p:cNvSpPr/>
          <p:nvPr/>
        </p:nvSpPr>
        <p:spPr>
          <a:xfrm>
            <a:off x="2786050" y="2643182"/>
            <a:ext cx="6072230" cy="35719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2. Высокий природно-ресурсный потенциал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Блок-схема: процесс 26"/>
          <p:cNvSpPr/>
          <p:nvPr/>
        </p:nvSpPr>
        <p:spPr>
          <a:xfrm>
            <a:off x="2786050" y="3143248"/>
            <a:ext cx="6072230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3.  Богатая сырьевая база для перерабатывающей промышленности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Блок-схема: процесс 27"/>
          <p:cNvSpPr/>
          <p:nvPr/>
        </p:nvSpPr>
        <p:spPr>
          <a:xfrm>
            <a:off x="2786050" y="3857628"/>
            <a:ext cx="6072230" cy="35719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4. Широкий спектр минерально-сырьевых ресурсов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Блок-схема: процесс 29"/>
          <p:cNvSpPr/>
          <p:nvPr/>
        </p:nvSpPr>
        <p:spPr>
          <a:xfrm>
            <a:off x="2786050" y="4357694"/>
            <a:ext cx="6072230" cy="50006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5. Наличие высококвалифицированной и активной рабочей силы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Блок-схема: процесс 30"/>
          <p:cNvSpPr/>
          <p:nvPr/>
        </p:nvSpPr>
        <p:spPr>
          <a:xfrm>
            <a:off x="142844" y="5000636"/>
            <a:ext cx="8715436" cy="35719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6. Наличие инфраструктуры рыночных институтов (банки, страховые компании)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Блок-схема: процесс 32"/>
          <p:cNvSpPr/>
          <p:nvPr/>
        </p:nvSpPr>
        <p:spPr>
          <a:xfrm>
            <a:off x="142844" y="5500702"/>
            <a:ext cx="8715436" cy="42862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7.Транспортная инфраструктура, представленная железнодорожными и автомобильными дорогами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5" name="Блок-схема: процесс 34"/>
          <p:cNvSpPr/>
          <p:nvPr/>
        </p:nvSpPr>
        <p:spPr>
          <a:xfrm>
            <a:off x="142844" y="6072206"/>
            <a:ext cx="8715436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8. Высокий потребительский спрос и стабильная социально-политическая ситуация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09094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itle 1"/>
          <p:cNvSpPr>
            <a:spLocks noGrp="1"/>
          </p:cNvSpPr>
          <p:nvPr>
            <p:ph type="title" idx="4294967295"/>
          </p:nvPr>
        </p:nvSpPr>
        <p:spPr>
          <a:xfrm>
            <a:off x="0" y="123824"/>
            <a:ext cx="9144000" cy="928913"/>
          </a:xfrm>
          <a:solidFill>
            <a:srgbClr val="000080"/>
          </a:solidFill>
          <a:ln>
            <a:solidFill>
              <a:srgbClr val="969696"/>
            </a:solidFill>
          </a:ln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altLang="ru-RU" sz="1800" b="1" kern="1200" dirty="0" smtClean="0">
                <a:solidFill>
                  <a:schemeClr val="bg1"/>
                </a:solidFill>
                <a:ea typeface="+mn-ea"/>
                <a:cs typeface="Arial" panose="020B0604020202020204" pitchFamily="34" charset="0"/>
              </a:rPr>
              <a:t>	</a:t>
            </a:r>
            <a:r>
              <a:rPr lang="ru-RU" sz="32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Информация для инвесторов</a:t>
            </a:r>
            <a:endParaRPr lang="ru-RU" sz="3200" b="1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9725" name="Picture 16" descr="IMG_14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0"/>
            <a:ext cx="936103" cy="1142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Блок-схема: процесс 1"/>
          <p:cNvSpPr/>
          <p:nvPr/>
        </p:nvSpPr>
        <p:spPr>
          <a:xfrm>
            <a:off x="1142976" y="1196752"/>
            <a:ext cx="6715172" cy="517736"/>
          </a:xfrm>
          <a:prstGeom prst="flowChartProcess">
            <a:avLst/>
          </a:prstGeom>
          <a:gradFill>
            <a:gsLst>
              <a:gs pos="0">
                <a:srgbClr val="FFC000"/>
              </a:gs>
              <a:gs pos="10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Имеющийся природный потенциал района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 rot="915172">
            <a:off x="329352" y="1708302"/>
            <a:ext cx="2357455" cy="1733550"/>
          </a:xfrm>
          <a:prstGeom prst="rect">
            <a:avLst/>
          </a:prstGeom>
          <a:noFill/>
        </p:spPr>
      </p:pic>
      <p:pic>
        <p:nvPicPr>
          <p:cNvPr id="16" name="Рисунок 15" descr="Z:\Econom\Жанна\информация\Торгово -пром палата\Каталог конкурент. пр-ции\Attachments_oshipatovo@yandex.ru_2014-10-29_15-30-47\IMG_1630.JPG"/>
          <p:cNvPicPr/>
          <p:nvPr/>
        </p:nvPicPr>
        <p:blipFill>
          <a:blip r:embed="rId5" cstate="print">
            <a:lum contrast="18000"/>
          </a:blip>
          <a:srcRect/>
          <a:stretch>
            <a:fillRect/>
          </a:stretch>
        </p:blipFill>
        <p:spPr bwMode="auto">
          <a:xfrm>
            <a:off x="142844" y="3500438"/>
            <a:ext cx="2643206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DSC02601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 rot="20655056">
            <a:off x="6212433" y="1718121"/>
            <a:ext cx="2634192" cy="1924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9" name="Рисунок 18" descr="J:\Инвест. деятельность\Для сайта материалы черновик\Месторождения воды\въезд на территорию скважин 1.JPG"/>
          <p:cNvPicPr/>
          <p:nvPr/>
        </p:nvPicPr>
        <p:blipFill>
          <a:blip r:embed="rId7" cstate="print">
            <a:lum contrast="33000"/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460705" y="3571876"/>
            <a:ext cx="2540451" cy="1714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F7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628" y="3500438"/>
            <a:ext cx="228601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89803" dir="2700000" algn="ctr" rotWithShape="0">
              <a:srgbClr val="C0C0C0"/>
            </a:outerShdw>
          </a:effectLst>
        </p:spPr>
      </p:pic>
      <p:pic>
        <p:nvPicPr>
          <p:cNvPr id="22" name="Рисунок 21" descr="J:\Инвест. деятельность\07.png"/>
          <p:cNvPicPr/>
          <p:nvPr/>
        </p:nvPicPr>
        <p:blipFill>
          <a:blip r:embed="rId9" cstate="print">
            <a:lum contrast="18000"/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571736" y="3500438"/>
            <a:ext cx="2257425" cy="2038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/>
          <p:nvPr/>
        </p:nvPicPr>
        <p:blipFill>
          <a:blip r:embed="rId10" cstate="print"/>
          <a:stretch>
            <a:fillRect/>
          </a:stretch>
        </p:blipFill>
        <p:spPr bwMode="auto">
          <a:xfrm>
            <a:off x="3000364" y="1928802"/>
            <a:ext cx="285752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4282" y="5643578"/>
            <a:ext cx="350046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Блок-схема: процесс 22"/>
          <p:cNvSpPr/>
          <p:nvPr/>
        </p:nvSpPr>
        <p:spPr>
          <a:xfrm>
            <a:off x="4071934" y="5715016"/>
            <a:ext cx="4786346" cy="1000132"/>
          </a:xfrm>
          <a:prstGeom prst="flowChartProces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356630, Ставропольский край,    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Ипатовский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район, г. Ипатово, ул. Ленинградская, д.80  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Тел.:(86542) 2-23-60, 5-84-36     Факс: (86542) 2-25-60, 2-10-90</a:t>
            </a:r>
          </a:p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200" b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admipatovo</a:t>
            </a:r>
            <a:r>
              <a:rPr lang="ru-RU" sz="1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@</a:t>
            </a:r>
            <a:r>
              <a:rPr lang="en-US" sz="1200" b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yandex</a:t>
            </a:r>
            <a:r>
              <a:rPr lang="ru-RU" sz="1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.</a:t>
            </a:r>
            <a:r>
              <a:rPr lang="en-US" sz="1200" b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ru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;     </a:t>
            </a:r>
            <a:r>
              <a:rPr 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ipatovo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org</a:t>
            </a:r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09094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7760</TotalTime>
  <Words>1278</Words>
  <Application>Microsoft Office PowerPoint</Application>
  <PresentationFormat>Экран (4:3)</PresentationFormat>
  <Paragraphs>192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Слайд 1</vt:lpstr>
      <vt:lpstr>Слайд 2</vt:lpstr>
      <vt:lpstr>Слайд 3</vt:lpstr>
      <vt:lpstr> В целях решения вопроса привлечения инвесторов в Ипатовском районе создан  Совет по улучшению инвестиционного климата  (постановление АИМР СК от 12 декабря 2014 года № 1119)</vt:lpstr>
      <vt:lpstr>  В  ЦЕЛЯХ  СОЗДАНИЯ БЛАГОПРИЯТНОГО ИНВЕСТИЦИОННОГО КЛИМАТА ДЛЯ                          РЕАЛИЗАЦИИ ИНВЕСТИЦИОННЫХ ПРОЕКТОВ  УТВЕРЖДЕНА  ИНВЕСТИЦИОННАЯ ДЕКЛАРАЦИЯ (постановление АИМР СК от 31 октября 2014 года № 993)</vt:lpstr>
      <vt:lpstr>Слайд 6</vt:lpstr>
      <vt:lpstr> В целях привлечения инвесторов в Ипатовский район для  создания                     благоприятного инвестиционного климата на официальном сайте                  администрации района создан  специализированный двуязычный раздел «Инвестиционная деятельность» </vt:lpstr>
      <vt:lpstr> Информация для инвесторов</vt:lpstr>
      <vt:lpstr> Информация для инвесторов</vt:lpstr>
      <vt:lpstr>Слайд 10</vt:lpstr>
      <vt:lpstr> Реестр инвестиционных площадок</vt:lpstr>
      <vt:lpstr>Слайд 12</vt:lpstr>
      <vt:lpstr> Многоуровневый перечень инвестиционных проектов</vt:lpstr>
      <vt:lpstr> Многоуровневый перечень инвестиционных проектов</vt:lpstr>
      <vt:lpstr>  Администрация Ипатовского                муниципального района Ставропольского края  благодарит за внимание!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Kudlay</cp:lastModifiedBy>
  <cp:revision>695</cp:revision>
  <dcterms:created xsi:type="dcterms:W3CDTF">2010-06-21T06:04:08Z</dcterms:created>
  <dcterms:modified xsi:type="dcterms:W3CDTF">2015-03-23T08:52:01Z</dcterms:modified>
</cp:coreProperties>
</file>